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6" r:id="rId3"/>
    <p:sldId id="278" r:id="rId4"/>
    <p:sldId id="259" r:id="rId5"/>
    <p:sldId id="269" r:id="rId6"/>
    <p:sldId id="271" r:id="rId7"/>
    <p:sldId id="270" r:id="rId8"/>
    <p:sldId id="272" r:id="rId9"/>
    <p:sldId id="274" r:id="rId10"/>
    <p:sldId id="266" r:id="rId11"/>
    <p:sldId id="273" r:id="rId12"/>
    <p:sldId id="275" r:id="rId13"/>
    <p:sldId id="263" r:id="rId14"/>
    <p:sldId id="277" r:id="rId1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008000"/>
    <a:srgbClr val="C61E36"/>
    <a:srgbClr val="D12F44"/>
    <a:srgbClr val="CC6600"/>
    <a:srgbClr val="FF9900"/>
    <a:srgbClr val="660066"/>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8" d="100"/>
          <a:sy n="88" d="100"/>
        </p:scale>
        <p:origin x="141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73BEDFF5-2EB1-4612-87A5-0B5EC50A4CAF}" type="datetimeFigureOut">
              <a:rPr lang="es-ES" smtClean="0"/>
              <a:t>29/11/2017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B628E5F-D993-43F2-BCA1-2F4C7E102E8C}" type="slidenum">
              <a:rPr lang="es-ES" smtClean="0"/>
              <a:t>‹Nº›</a:t>
            </a:fld>
            <a:endParaRPr lang="es-ES"/>
          </a:p>
        </p:txBody>
      </p:sp>
    </p:spTree>
    <p:extLst>
      <p:ext uri="{BB962C8B-B14F-4D97-AF65-F5344CB8AC3E}">
        <p14:creationId xmlns:p14="http://schemas.microsoft.com/office/powerpoint/2010/main" val="269980142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3BEDFF5-2EB1-4612-87A5-0B5EC50A4CAF}" type="datetimeFigureOut">
              <a:rPr lang="es-ES" smtClean="0"/>
              <a:t>29/11/2017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B628E5F-D993-43F2-BCA1-2F4C7E102E8C}" type="slidenum">
              <a:rPr lang="es-ES" smtClean="0"/>
              <a:t>‹Nº›</a:t>
            </a:fld>
            <a:endParaRPr lang="es-ES"/>
          </a:p>
        </p:txBody>
      </p:sp>
    </p:spTree>
    <p:extLst>
      <p:ext uri="{BB962C8B-B14F-4D97-AF65-F5344CB8AC3E}">
        <p14:creationId xmlns:p14="http://schemas.microsoft.com/office/powerpoint/2010/main" val="793214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3BEDFF5-2EB1-4612-87A5-0B5EC50A4CAF}" type="datetimeFigureOut">
              <a:rPr lang="es-ES" smtClean="0"/>
              <a:t>29/11/2017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B628E5F-D993-43F2-BCA1-2F4C7E102E8C}" type="slidenum">
              <a:rPr lang="es-ES" smtClean="0"/>
              <a:t>‹Nº›</a:t>
            </a:fld>
            <a:endParaRPr lang="es-ES"/>
          </a:p>
        </p:txBody>
      </p:sp>
    </p:spTree>
    <p:extLst>
      <p:ext uri="{BB962C8B-B14F-4D97-AF65-F5344CB8AC3E}">
        <p14:creationId xmlns:p14="http://schemas.microsoft.com/office/powerpoint/2010/main" val="524084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3BEDFF5-2EB1-4612-87A5-0B5EC50A4CAF}" type="datetimeFigureOut">
              <a:rPr lang="es-ES" smtClean="0"/>
              <a:t>29/11/2017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B628E5F-D993-43F2-BCA1-2F4C7E102E8C}" type="slidenum">
              <a:rPr lang="es-ES" smtClean="0"/>
              <a:t>‹Nº›</a:t>
            </a:fld>
            <a:endParaRPr lang="es-ES"/>
          </a:p>
        </p:txBody>
      </p:sp>
    </p:spTree>
    <p:extLst>
      <p:ext uri="{BB962C8B-B14F-4D97-AF65-F5344CB8AC3E}">
        <p14:creationId xmlns:p14="http://schemas.microsoft.com/office/powerpoint/2010/main" val="756792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3BEDFF5-2EB1-4612-87A5-0B5EC50A4CAF}" type="datetimeFigureOut">
              <a:rPr lang="es-ES" smtClean="0"/>
              <a:t>29/11/2017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B628E5F-D993-43F2-BCA1-2F4C7E102E8C}" type="slidenum">
              <a:rPr lang="es-ES" smtClean="0"/>
              <a:t>‹Nº›</a:t>
            </a:fld>
            <a:endParaRPr lang="es-ES"/>
          </a:p>
        </p:txBody>
      </p:sp>
    </p:spTree>
    <p:extLst>
      <p:ext uri="{BB962C8B-B14F-4D97-AF65-F5344CB8AC3E}">
        <p14:creationId xmlns:p14="http://schemas.microsoft.com/office/powerpoint/2010/main" val="2399170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73BEDFF5-2EB1-4612-87A5-0B5EC50A4CAF}" type="datetimeFigureOut">
              <a:rPr lang="es-ES" smtClean="0"/>
              <a:t>29/11/2017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B628E5F-D993-43F2-BCA1-2F4C7E102E8C}" type="slidenum">
              <a:rPr lang="es-ES" smtClean="0"/>
              <a:t>‹Nº›</a:t>
            </a:fld>
            <a:endParaRPr lang="es-ES"/>
          </a:p>
        </p:txBody>
      </p:sp>
    </p:spTree>
    <p:extLst>
      <p:ext uri="{BB962C8B-B14F-4D97-AF65-F5344CB8AC3E}">
        <p14:creationId xmlns:p14="http://schemas.microsoft.com/office/powerpoint/2010/main" val="1223081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3BEDFF5-2EB1-4612-87A5-0B5EC50A4CAF}" type="datetimeFigureOut">
              <a:rPr lang="es-ES" smtClean="0"/>
              <a:t>29/11/2017</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4B628E5F-D993-43F2-BCA1-2F4C7E102E8C}" type="slidenum">
              <a:rPr lang="es-ES" smtClean="0"/>
              <a:t>‹Nº›</a:t>
            </a:fld>
            <a:endParaRPr lang="es-ES"/>
          </a:p>
        </p:txBody>
      </p:sp>
    </p:spTree>
    <p:extLst>
      <p:ext uri="{BB962C8B-B14F-4D97-AF65-F5344CB8AC3E}">
        <p14:creationId xmlns:p14="http://schemas.microsoft.com/office/powerpoint/2010/main" val="3666877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73BEDFF5-2EB1-4612-87A5-0B5EC50A4CAF}" type="datetimeFigureOut">
              <a:rPr lang="es-ES" smtClean="0"/>
              <a:t>29/11/2017</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4B628E5F-D993-43F2-BCA1-2F4C7E102E8C}" type="slidenum">
              <a:rPr lang="es-ES" smtClean="0"/>
              <a:t>‹Nº›</a:t>
            </a:fld>
            <a:endParaRPr lang="es-ES"/>
          </a:p>
        </p:txBody>
      </p:sp>
    </p:spTree>
    <p:extLst>
      <p:ext uri="{BB962C8B-B14F-4D97-AF65-F5344CB8AC3E}">
        <p14:creationId xmlns:p14="http://schemas.microsoft.com/office/powerpoint/2010/main" val="3959134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BEDFF5-2EB1-4612-87A5-0B5EC50A4CAF}" type="datetimeFigureOut">
              <a:rPr lang="es-ES" smtClean="0"/>
              <a:t>29/11/2017</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4B628E5F-D993-43F2-BCA1-2F4C7E102E8C}" type="slidenum">
              <a:rPr lang="es-ES" smtClean="0"/>
              <a:t>‹Nº›</a:t>
            </a:fld>
            <a:endParaRPr lang="es-ES"/>
          </a:p>
        </p:txBody>
      </p:sp>
    </p:spTree>
    <p:extLst>
      <p:ext uri="{BB962C8B-B14F-4D97-AF65-F5344CB8AC3E}">
        <p14:creationId xmlns:p14="http://schemas.microsoft.com/office/powerpoint/2010/main" val="3247723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3BEDFF5-2EB1-4612-87A5-0B5EC50A4CAF}" type="datetimeFigureOut">
              <a:rPr lang="es-ES" smtClean="0"/>
              <a:t>29/11/2017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B628E5F-D993-43F2-BCA1-2F4C7E102E8C}" type="slidenum">
              <a:rPr lang="es-ES" smtClean="0"/>
              <a:t>‹Nº›</a:t>
            </a:fld>
            <a:endParaRPr lang="es-ES"/>
          </a:p>
        </p:txBody>
      </p:sp>
    </p:spTree>
    <p:extLst>
      <p:ext uri="{BB962C8B-B14F-4D97-AF65-F5344CB8AC3E}">
        <p14:creationId xmlns:p14="http://schemas.microsoft.com/office/powerpoint/2010/main" val="4124551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3BEDFF5-2EB1-4612-87A5-0B5EC50A4CAF}" type="datetimeFigureOut">
              <a:rPr lang="es-ES" smtClean="0"/>
              <a:t>29/11/2017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B628E5F-D993-43F2-BCA1-2F4C7E102E8C}" type="slidenum">
              <a:rPr lang="es-ES" smtClean="0"/>
              <a:t>‹Nº›</a:t>
            </a:fld>
            <a:endParaRPr lang="es-ES"/>
          </a:p>
        </p:txBody>
      </p:sp>
    </p:spTree>
    <p:extLst>
      <p:ext uri="{BB962C8B-B14F-4D97-AF65-F5344CB8AC3E}">
        <p14:creationId xmlns:p14="http://schemas.microsoft.com/office/powerpoint/2010/main" val="1177811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BEDFF5-2EB1-4612-87A5-0B5EC50A4CAF}" type="datetimeFigureOut">
              <a:rPr lang="es-ES" smtClean="0"/>
              <a:t>29/11/2017</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628E5F-D993-43F2-BCA1-2F4C7E102E8C}" type="slidenum">
              <a:rPr lang="es-ES" smtClean="0"/>
              <a:t>‹Nº›</a:t>
            </a:fld>
            <a:endParaRPr lang="es-ES"/>
          </a:p>
        </p:txBody>
      </p:sp>
      <p:pic>
        <p:nvPicPr>
          <p:cNvPr id="9" name="Imagen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53707" y="6356351"/>
            <a:ext cx="1807285" cy="363100"/>
          </a:xfrm>
          <a:prstGeom prst="rect">
            <a:avLst/>
          </a:prstGeom>
        </p:spPr>
      </p:pic>
    </p:spTree>
    <p:extLst>
      <p:ext uri="{BB962C8B-B14F-4D97-AF65-F5344CB8AC3E}">
        <p14:creationId xmlns:p14="http://schemas.microsoft.com/office/powerpoint/2010/main" val="42744063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hyperlink" Target="http://www.jobshunters.es/" TargetMode="Externa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hyperlink" Target="http://www.jobshunters.es/" TargetMode="External"/><Relationship Id="rId1" Type="http://schemas.openxmlformats.org/officeDocument/2006/relationships/slideLayout" Target="../slideLayouts/slideLayout2.xml"/><Relationship Id="rId4" Type="http://schemas.openxmlformats.org/officeDocument/2006/relationships/hyperlink" Target="http://www.jobshunters.es/bolsa-de-empleo/"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hyperlink" Target="http://www.jobshunters.es/" TargetMode="Externa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s://www.youtube.com/watch?v=2RXV-nubi4Q"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epe.es/"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png"/><Relationship Id="rId3" Type="http://schemas.openxmlformats.org/officeDocument/2006/relationships/image" Target="../media/image12.jpe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20.png"/><Relationship Id="rId5" Type="http://schemas.openxmlformats.org/officeDocument/2006/relationships/image" Target="../media/image14.jpeg"/><Relationship Id="rId10" Type="http://schemas.openxmlformats.org/officeDocument/2006/relationships/image" Target="../media/image19.png"/><Relationship Id="rId4" Type="http://schemas.openxmlformats.org/officeDocument/2006/relationships/image" Target="../media/image13.jpe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2124" y="2830490"/>
            <a:ext cx="6719749" cy="3214789"/>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5554631" cy="1382486"/>
          </a:xfrm>
          <a:prstGeom prst="rect">
            <a:avLst/>
          </a:prstGeom>
        </p:spPr>
      </p:pic>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0277" y="420365"/>
            <a:ext cx="2687250" cy="541755"/>
          </a:xfrm>
          <a:prstGeom prst="rect">
            <a:avLst/>
          </a:prstGeom>
        </p:spPr>
      </p:pic>
      <p:sp>
        <p:nvSpPr>
          <p:cNvPr id="7" name="Rectángulo 6"/>
          <p:cNvSpPr/>
          <p:nvPr/>
        </p:nvSpPr>
        <p:spPr>
          <a:xfrm>
            <a:off x="-1" y="1731033"/>
            <a:ext cx="9144000" cy="1099457"/>
          </a:xfrm>
          <a:prstGeom prst="rect">
            <a:avLst/>
          </a:prstGeom>
          <a:solidFill>
            <a:srgbClr val="C61E3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CuadroTexto 7"/>
          <p:cNvSpPr txBox="1"/>
          <p:nvPr/>
        </p:nvSpPr>
        <p:spPr>
          <a:xfrm>
            <a:off x="620485" y="1989706"/>
            <a:ext cx="8217041" cy="584775"/>
          </a:xfrm>
          <a:prstGeom prst="rect">
            <a:avLst/>
          </a:prstGeom>
          <a:noFill/>
        </p:spPr>
        <p:txBody>
          <a:bodyPr wrap="square" rtlCol="0">
            <a:spAutoFit/>
          </a:bodyPr>
          <a:lstStyle/>
          <a:p>
            <a:pPr algn="ctr"/>
            <a:r>
              <a:rPr lang="es-ES" sz="3200" b="1" dirty="0" smtClean="0">
                <a:solidFill>
                  <a:schemeClr val="bg1"/>
                </a:solidFill>
                <a:effectLst>
                  <a:outerShdw blurRad="38100" dist="38100" dir="2700000" algn="tl">
                    <a:srgbClr val="000000">
                      <a:alpha val="43137"/>
                    </a:srgbClr>
                  </a:outerShdw>
                </a:effectLst>
              </a:rPr>
              <a:t>El tiempo es oro en la búsqueda de empleo</a:t>
            </a:r>
            <a:endParaRPr lang="es-ES"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376507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stretch>
            <a:fillRect/>
          </a:stretch>
        </p:blipFill>
        <p:spPr>
          <a:xfrm>
            <a:off x="408215" y="2170677"/>
            <a:ext cx="4207328" cy="3998458"/>
          </a:xfrm>
          <a:prstGeom prst="rect">
            <a:avLst/>
          </a:prstGeom>
        </p:spPr>
      </p:pic>
      <p:pic>
        <p:nvPicPr>
          <p:cNvPr id="6" name="Imagen 5">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215" y="481483"/>
            <a:ext cx="8376557" cy="1530333"/>
          </a:xfrm>
          <a:prstGeom prst="rect">
            <a:avLst/>
          </a:prstGeom>
        </p:spPr>
      </p:pic>
      <p:sp>
        <p:nvSpPr>
          <p:cNvPr id="8" name="CuadroTexto 7"/>
          <p:cNvSpPr txBox="1"/>
          <p:nvPr/>
        </p:nvSpPr>
        <p:spPr>
          <a:xfrm>
            <a:off x="4844143" y="2359025"/>
            <a:ext cx="3733799" cy="3416320"/>
          </a:xfrm>
          <a:prstGeom prst="rect">
            <a:avLst/>
          </a:prstGeom>
          <a:noFill/>
        </p:spPr>
        <p:txBody>
          <a:bodyPr wrap="square" rtlCol="0">
            <a:spAutoFit/>
          </a:bodyPr>
          <a:lstStyle/>
          <a:p>
            <a:pPr marL="285750" indent="-285750">
              <a:lnSpc>
                <a:spcPct val="200000"/>
              </a:lnSpc>
              <a:buFont typeface="Wingdings" panose="05000000000000000000" pitchFamily="2" charset="2"/>
              <a:buChar char="q"/>
            </a:pPr>
            <a:r>
              <a:rPr lang="es-ES" b="1" dirty="0" smtClean="0">
                <a:solidFill>
                  <a:schemeClr val="accent5">
                    <a:lumMod val="75000"/>
                  </a:schemeClr>
                </a:solidFill>
              </a:rPr>
              <a:t>50 portales analizados</a:t>
            </a:r>
          </a:p>
          <a:p>
            <a:pPr marL="285750" indent="-285750">
              <a:lnSpc>
                <a:spcPct val="200000"/>
              </a:lnSpc>
              <a:buFont typeface="Wingdings" panose="05000000000000000000" pitchFamily="2" charset="2"/>
              <a:buChar char="q"/>
            </a:pPr>
            <a:r>
              <a:rPr lang="es-ES" b="1" dirty="0" smtClean="0">
                <a:solidFill>
                  <a:schemeClr val="accent5">
                    <a:lumMod val="75000"/>
                  </a:schemeClr>
                </a:solidFill>
              </a:rPr>
              <a:t>Evita ofertas duplicadas y falsas</a:t>
            </a:r>
          </a:p>
          <a:p>
            <a:pPr marL="285750" indent="-285750">
              <a:lnSpc>
                <a:spcPct val="200000"/>
              </a:lnSpc>
              <a:buFont typeface="Wingdings" panose="05000000000000000000" pitchFamily="2" charset="2"/>
              <a:buChar char="q"/>
            </a:pPr>
            <a:r>
              <a:rPr lang="es-ES" b="1" dirty="0" smtClean="0">
                <a:solidFill>
                  <a:schemeClr val="accent5">
                    <a:lumMod val="75000"/>
                  </a:schemeClr>
                </a:solidFill>
              </a:rPr>
              <a:t>Normalización de la información </a:t>
            </a:r>
          </a:p>
          <a:p>
            <a:pPr marL="285750" indent="-285750">
              <a:lnSpc>
                <a:spcPct val="200000"/>
              </a:lnSpc>
              <a:buFont typeface="Wingdings" panose="05000000000000000000" pitchFamily="2" charset="2"/>
              <a:buChar char="q"/>
            </a:pPr>
            <a:r>
              <a:rPr lang="es-ES" b="1" dirty="0" smtClean="0">
                <a:solidFill>
                  <a:schemeClr val="accent5">
                    <a:lumMod val="75000"/>
                  </a:schemeClr>
                </a:solidFill>
              </a:rPr>
              <a:t>Cálculo de salarios</a:t>
            </a:r>
          </a:p>
          <a:p>
            <a:pPr marL="285750" indent="-285750">
              <a:lnSpc>
                <a:spcPct val="200000"/>
              </a:lnSpc>
              <a:buFont typeface="Wingdings" panose="05000000000000000000" pitchFamily="2" charset="2"/>
              <a:buChar char="q"/>
            </a:pPr>
            <a:r>
              <a:rPr lang="es-ES" b="1" dirty="0" smtClean="0">
                <a:solidFill>
                  <a:schemeClr val="accent5">
                    <a:lumMod val="75000"/>
                  </a:schemeClr>
                </a:solidFill>
              </a:rPr>
              <a:t>Lectura continua de información</a:t>
            </a:r>
          </a:p>
          <a:p>
            <a:pPr marL="285750" indent="-285750">
              <a:lnSpc>
                <a:spcPct val="200000"/>
              </a:lnSpc>
              <a:buFont typeface="Wingdings" panose="05000000000000000000" pitchFamily="2" charset="2"/>
              <a:buChar char="q"/>
            </a:pPr>
            <a:r>
              <a:rPr lang="es-ES" b="1" dirty="0" smtClean="0">
                <a:solidFill>
                  <a:schemeClr val="accent5">
                    <a:lumMod val="75000"/>
                  </a:schemeClr>
                </a:solidFill>
              </a:rPr>
              <a:t>Discriminación por calidad</a:t>
            </a:r>
            <a:endParaRPr lang="es-ES" b="1" dirty="0">
              <a:solidFill>
                <a:schemeClr val="accent5">
                  <a:lumMod val="75000"/>
                </a:schemeClr>
              </a:solidFill>
            </a:endParaRPr>
          </a:p>
        </p:txBody>
      </p:sp>
    </p:spTree>
    <p:extLst>
      <p:ext uri="{BB962C8B-B14F-4D97-AF65-F5344CB8AC3E}">
        <p14:creationId xmlns:p14="http://schemas.microsoft.com/office/powerpoint/2010/main" val="7025680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215" y="481483"/>
            <a:ext cx="8376557" cy="1530333"/>
          </a:xfrm>
          <a:prstGeom prst="rect">
            <a:avLst/>
          </a:prstGeom>
        </p:spPr>
      </p:pic>
      <p:sp>
        <p:nvSpPr>
          <p:cNvPr id="2" name="CuadroTexto 1"/>
          <p:cNvSpPr txBox="1"/>
          <p:nvPr/>
        </p:nvSpPr>
        <p:spPr>
          <a:xfrm>
            <a:off x="2318657" y="2993571"/>
            <a:ext cx="4713514" cy="1077218"/>
          </a:xfrm>
          <a:prstGeom prst="rect">
            <a:avLst/>
          </a:prstGeom>
          <a:noFill/>
        </p:spPr>
        <p:txBody>
          <a:bodyPr wrap="square" rtlCol="0">
            <a:spAutoFit/>
          </a:bodyPr>
          <a:lstStyle/>
          <a:p>
            <a:pPr algn="ctr"/>
            <a:r>
              <a:rPr lang="es-ES" sz="3200" b="1" dirty="0" smtClean="0">
                <a:solidFill>
                  <a:srgbClr val="D12F44"/>
                </a:solidFill>
                <a:effectLst>
                  <a:outerShdw blurRad="38100" dist="38100" dir="2700000" algn="tl">
                    <a:srgbClr val="000000">
                      <a:alpha val="43137"/>
                    </a:srgbClr>
                  </a:outerShdw>
                </a:effectLst>
                <a:hlinkClick r:id="rId4"/>
              </a:rPr>
              <a:t>ACCEDE A LA PLATAFORMA</a:t>
            </a:r>
            <a:endParaRPr lang="es-ES" sz="3200" b="1" dirty="0">
              <a:solidFill>
                <a:srgbClr val="D12F44"/>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856188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0"/>
            <a:ext cx="9144000" cy="1099457"/>
          </a:xfrm>
          <a:prstGeom prst="rect">
            <a:avLst/>
          </a:prstGeom>
          <a:solidFill>
            <a:srgbClr val="C61E3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CuadroTexto 6"/>
          <p:cNvSpPr txBox="1"/>
          <p:nvPr/>
        </p:nvSpPr>
        <p:spPr>
          <a:xfrm>
            <a:off x="207111" y="407667"/>
            <a:ext cx="5170432" cy="461665"/>
          </a:xfrm>
          <a:prstGeom prst="rect">
            <a:avLst/>
          </a:prstGeom>
          <a:noFill/>
        </p:spPr>
        <p:txBody>
          <a:bodyPr wrap="square" rtlCol="0">
            <a:spAutoFit/>
          </a:bodyPr>
          <a:lstStyle/>
          <a:p>
            <a:pPr algn="just"/>
            <a:r>
              <a:rPr lang="es-ES" sz="2400" b="1" dirty="0" smtClean="0">
                <a:solidFill>
                  <a:schemeClr val="bg1"/>
                </a:solidFill>
                <a:effectLst>
                  <a:outerShdw blurRad="38100" dist="38100" dir="2700000" algn="tl">
                    <a:srgbClr val="000000">
                      <a:alpha val="43137"/>
                    </a:srgbClr>
                  </a:outerShdw>
                </a:effectLst>
              </a:rPr>
              <a:t>CONCLUSIONES Y CONSEJOS FINALES</a:t>
            </a:r>
            <a:endParaRPr lang="es-ES" sz="2400" b="1" dirty="0">
              <a:solidFill>
                <a:schemeClr val="bg1"/>
              </a:solidFill>
              <a:effectLst>
                <a:outerShdw blurRad="38100" dist="38100" dir="2700000" algn="tl">
                  <a:srgbClr val="000000">
                    <a:alpha val="43137"/>
                  </a:srgbClr>
                </a:outerShdw>
              </a:effectLst>
            </a:endParaRPr>
          </a:p>
        </p:txBody>
      </p:sp>
      <p:sp>
        <p:nvSpPr>
          <p:cNvPr id="4" name="CuadroTexto 3"/>
          <p:cNvSpPr txBox="1"/>
          <p:nvPr/>
        </p:nvSpPr>
        <p:spPr>
          <a:xfrm>
            <a:off x="4054928" y="1390860"/>
            <a:ext cx="4947557" cy="4524315"/>
          </a:xfrm>
          <a:prstGeom prst="rect">
            <a:avLst/>
          </a:prstGeom>
          <a:noFill/>
        </p:spPr>
        <p:txBody>
          <a:bodyPr wrap="square" rtlCol="0">
            <a:spAutoFit/>
          </a:bodyPr>
          <a:lstStyle/>
          <a:p>
            <a:pPr marL="342900" indent="-342900">
              <a:buFont typeface="Arial" panose="020B0604020202020204" pitchFamily="34" charset="0"/>
              <a:buChar char="•"/>
            </a:pPr>
            <a:r>
              <a:rPr lang="es-ES" sz="2400" b="1" dirty="0" smtClean="0"/>
              <a:t>Sé optimista</a:t>
            </a:r>
          </a:p>
          <a:p>
            <a:pPr marL="342900" indent="-342900">
              <a:buFont typeface="Arial" panose="020B0604020202020204" pitchFamily="34" charset="0"/>
              <a:buChar char="•"/>
            </a:pPr>
            <a:endParaRPr lang="es-ES" sz="2400" b="1" dirty="0" smtClean="0"/>
          </a:p>
          <a:p>
            <a:pPr marL="342900" indent="-342900">
              <a:buFont typeface="Arial" panose="020B0604020202020204" pitchFamily="34" charset="0"/>
              <a:buChar char="•"/>
            </a:pPr>
            <a:r>
              <a:rPr lang="es-ES" sz="2400" b="1" dirty="0" smtClean="0"/>
              <a:t>Define tus objetivos. Piensa.</a:t>
            </a:r>
          </a:p>
          <a:p>
            <a:pPr marL="342900" indent="-342900">
              <a:buFont typeface="Arial" panose="020B0604020202020204" pitchFamily="34" charset="0"/>
              <a:buChar char="•"/>
            </a:pPr>
            <a:endParaRPr lang="es-ES" sz="2400" b="1" dirty="0" smtClean="0"/>
          </a:p>
          <a:p>
            <a:pPr marL="342900" indent="-342900">
              <a:buFont typeface="Arial" panose="020B0604020202020204" pitchFamily="34" charset="0"/>
              <a:buChar char="•"/>
            </a:pPr>
            <a:r>
              <a:rPr lang="es-ES" sz="2400" b="1" dirty="0" smtClean="0"/>
              <a:t>Pide ayuda. </a:t>
            </a:r>
          </a:p>
          <a:p>
            <a:pPr marL="342900" indent="-342900">
              <a:buFont typeface="Arial" panose="020B0604020202020204" pitchFamily="34" charset="0"/>
              <a:buChar char="•"/>
            </a:pPr>
            <a:endParaRPr lang="es-ES" sz="2400" b="1" dirty="0" smtClean="0"/>
          </a:p>
          <a:p>
            <a:pPr marL="342900" indent="-342900">
              <a:buFont typeface="Arial" panose="020B0604020202020204" pitchFamily="34" charset="0"/>
              <a:buChar char="•"/>
            </a:pPr>
            <a:r>
              <a:rPr lang="es-ES" sz="2400" b="1" dirty="0" smtClean="0"/>
              <a:t>Confía en ti. </a:t>
            </a:r>
          </a:p>
          <a:p>
            <a:pPr marL="342900" indent="-342900">
              <a:buFont typeface="Arial" panose="020B0604020202020204" pitchFamily="34" charset="0"/>
              <a:buChar char="•"/>
            </a:pPr>
            <a:endParaRPr lang="es-ES" sz="2400" b="1" dirty="0" smtClean="0"/>
          </a:p>
          <a:p>
            <a:pPr marL="342900" indent="-342900">
              <a:buFont typeface="Arial" panose="020B0604020202020204" pitchFamily="34" charset="0"/>
              <a:buChar char="•"/>
            </a:pPr>
            <a:r>
              <a:rPr lang="es-ES" sz="2400" b="1" dirty="0" smtClean="0"/>
              <a:t>Haz un seguimiento de tus candidaturas. </a:t>
            </a:r>
          </a:p>
          <a:p>
            <a:pPr marL="342900" indent="-342900">
              <a:buFont typeface="Arial" panose="020B0604020202020204" pitchFamily="34" charset="0"/>
              <a:buChar char="•"/>
            </a:pPr>
            <a:endParaRPr lang="es-ES" sz="2400" b="1" dirty="0" smtClean="0"/>
          </a:p>
          <a:p>
            <a:pPr marL="342900" indent="-342900">
              <a:buFont typeface="Arial" panose="020B0604020202020204" pitchFamily="34" charset="0"/>
              <a:buChar char="•"/>
            </a:pPr>
            <a:r>
              <a:rPr lang="es-ES" sz="2400" b="1" dirty="0" smtClean="0"/>
              <a:t>Sonríe. Dale valor a tu fuerza. </a:t>
            </a:r>
            <a:endParaRPr lang="es-ES" sz="2400" b="1" dirty="0"/>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520" y="2147857"/>
            <a:ext cx="3810215" cy="3166636"/>
          </a:xfrm>
          <a:prstGeom prst="rect">
            <a:avLst/>
          </a:prstGeom>
        </p:spPr>
      </p:pic>
    </p:spTree>
    <p:extLst>
      <p:ext uri="{BB962C8B-B14F-4D97-AF65-F5344CB8AC3E}">
        <p14:creationId xmlns:p14="http://schemas.microsoft.com/office/powerpoint/2010/main" val="4777692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1134836" y="1894113"/>
            <a:ext cx="647699" cy="647699"/>
          </a:xfrm>
          <a:prstGeom prst="rect">
            <a:avLst/>
          </a:prstGeom>
        </p:spPr>
      </p:pic>
      <p:pic>
        <p:nvPicPr>
          <p:cNvPr id="8" name="Imagen 7"/>
          <p:cNvPicPr>
            <a:picLocks noChangeAspect="1"/>
          </p:cNvPicPr>
          <p:nvPr/>
        </p:nvPicPr>
        <p:blipFill>
          <a:blip r:embed="rId3"/>
          <a:stretch>
            <a:fillRect/>
          </a:stretch>
        </p:blipFill>
        <p:spPr>
          <a:xfrm>
            <a:off x="4181472" y="1894113"/>
            <a:ext cx="647700" cy="647700"/>
          </a:xfrm>
          <a:prstGeom prst="rect">
            <a:avLst/>
          </a:prstGeom>
        </p:spPr>
      </p:pic>
      <p:pic>
        <p:nvPicPr>
          <p:cNvPr id="9" name="Imagen 8"/>
          <p:cNvPicPr>
            <a:picLocks noChangeAspect="1"/>
          </p:cNvPicPr>
          <p:nvPr/>
        </p:nvPicPr>
        <p:blipFill>
          <a:blip r:embed="rId4"/>
          <a:stretch>
            <a:fillRect/>
          </a:stretch>
        </p:blipFill>
        <p:spPr>
          <a:xfrm>
            <a:off x="6664777" y="1448190"/>
            <a:ext cx="1420586" cy="1420586"/>
          </a:xfrm>
          <a:prstGeom prst="rect">
            <a:avLst/>
          </a:prstGeom>
        </p:spPr>
      </p:pic>
      <p:sp>
        <p:nvSpPr>
          <p:cNvPr id="10" name="CuadroTexto 9"/>
          <p:cNvSpPr txBox="1"/>
          <p:nvPr/>
        </p:nvSpPr>
        <p:spPr>
          <a:xfrm>
            <a:off x="725261" y="2663698"/>
            <a:ext cx="1756680" cy="369332"/>
          </a:xfrm>
          <a:prstGeom prst="rect">
            <a:avLst/>
          </a:prstGeom>
          <a:noFill/>
        </p:spPr>
        <p:txBody>
          <a:bodyPr wrap="square" rtlCol="0">
            <a:spAutoFit/>
          </a:bodyPr>
          <a:lstStyle/>
          <a:p>
            <a:r>
              <a:rPr lang="es-ES" dirty="0" smtClean="0"/>
              <a:t>JobsHunters.es</a:t>
            </a:r>
            <a:endParaRPr lang="es-ES" dirty="0"/>
          </a:p>
        </p:txBody>
      </p:sp>
      <p:sp>
        <p:nvSpPr>
          <p:cNvPr id="11" name="CuadroTexto 10"/>
          <p:cNvSpPr txBox="1"/>
          <p:nvPr/>
        </p:nvSpPr>
        <p:spPr>
          <a:xfrm>
            <a:off x="6487884" y="2684110"/>
            <a:ext cx="1774372" cy="369332"/>
          </a:xfrm>
          <a:prstGeom prst="rect">
            <a:avLst/>
          </a:prstGeom>
          <a:noFill/>
        </p:spPr>
        <p:txBody>
          <a:bodyPr wrap="square" rtlCol="0">
            <a:spAutoFit/>
          </a:bodyPr>
          <a:lstStyle/>
          <a:p>
            <a:r>
              <a:rPr lang="es-ES" dirty="0" smtClean="0"/>
              <a:t>@Jobs_Hunters</a:t>
            </a:r>
            <a:endParaRPr lang="es-ES" dirty="0"/>
          </a:p>
        </p:txBody>
      </p:sp>
      <p:sp>
        <p:nvSpPr>
          <p:cNvPr id="12" name="CuadroTexto 11"/>
          <p:cNvSpPr txBox="1"/>
          <p:nvPr/>
        </p:nvSpPr>
        <p:spPr>
          <a:xfrm>
            <a:off x="3746726" y="2684110"/>
            <a:ext cx="1749879" cy="369332"/>
          </a:xfrm>
          <a:prstGeom prst="rect">
            <a:avLst/>
          </a:prstGeom>
          <a:noFill/>
        </p:spPr>
        <p:txBody>
          <a:bodyPr wrap="square" rtlCol="0">
            <a:spAutoFit/>
          </a:bodyPr>
          <a:lstStyle/>
          <a:p>
            <a:r>
              <a:rPr lang="es-ES" dirty="0" smtClean="0"/>
              <a:t>JobsHunters.es</a:t>
            </a:r>
            <a:endParaRPr lang="es-ES" dirty="0"/>
          </a:p>
        </p:txBody>
      </p:sp>
      <p:sp>
        <p:nvSpPr>
          <p:cNvPr id="13" name="CuadroTexto 12"/>
          <p:cNvSpPr txBox="1"/>
          <p:nvPr/>
        </p:nvSpPr>
        <p:spPr>
          <a:xfrm>
            <a:off x="2948667" y="474821"/>
            <a:ext cx="3113313" cy="769441"/>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4400" b="1" dirty="0" smtClean="0">
                <a:ln/>
                <a:solidFill>
                  <a:srgbClr val="C61E36"/>
                </a:solidFill>
              </a:rPr>
              <a:t>SÍGUENOS</a:t>
            </a:r>
          </a:p>
        </p:txBody>
      </p:sp>
      <p:pic>
        <p:nvPicPr>
          <p:cNvPr id="14" name="Imagen 13">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3388" y="3440275"/>
            <a:ext cx="8376557" cy="1530333"/>
          </a:xfrm>
          <a:prstGeom prst="rect">
            <a:avLst/>
          </a:prstGeom>
        </p:spPr>
      </p:pic>
    </p:spTree>
    <p:extLst>
      <p:ext uri="{BB962C8B-B14F-4D97-AF65-F5344CB8AC3E}">
        <p14:creationId xmlns:p14="http://schemas.microsoft.com/office/powerpoint/2010/main" val="34849649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2754085" y="736078"/>
            <a:ext cx="3113313" cy="1877437"/>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4400" b="1" dirty="0" smtClean="0">
                <a:ln/>
                <a:solidFill>
                  <a:srgbClr val="C61E36"/>
                </a:solidFill>
              </a:rPr>
              <a:t>GRACIAS</a:t>
            </a:r>
          </a:p>
          <a:p>
            <a:pPr algn="ctr"/>
            <a:endParaRPr lang="es-ES" sz="4400" b="1" dirty="0">
              <a:ln/>
              <a:solidFill>
                <a:schemeClr val="accent3"/>
              </a:solidFill>
            </a:endParaRPr>
          </a:p>
          <a:p>
            <a:pPr algn="ctr"/>
            <a:r>
              <a:rPr lang="es-ES" sz="2800" b="1" dirty="0" smtClean="0">
                <a:ln/>
                <a:solidFill>
                  <a:schemeClr val="accent3"/>
                </a:solidFill>
              </a:rPr>
              <a:t>Síguenos en</a:t>
            </a:r>
            <a:endParaRPr lang="es-ES" sz="2800" b="1" dirty="0">
              <a:ln/>
              <a:solidFill>
                <a:schemeClr val="accent3"/>
              </a:solidFill>
            </a:endParaRPr>
          </a:p>
        </p:txBody>
      </p:sp>
      <p:pic>
        <p:nvPicPr>
          <p:cNvPr id="7" name="Imagen 6"/>
          <p:cNvPicPr>
            <a:picLocks noChangeAspect="1"/>
          </p:cNvPicPr>
          <p:nvPr/>
        </p:nvPicPr>
        <p:blipFill>
          <a:blip r:embed="rId2"/>
          <a:stretch>
            <a:fillRect/>
          </a:stretch>
        </p:blipFill>
        <p:spPr>
          <a:xfrm>
            <a:off x="1080409" y="3755570"/>
            <a:ext cx="647699" cy="647699"/>
          </a:xfrm>
          <a:prstGeom prst="rect">
            <a:avLst/>
          </a:prstGeom>
        </p:spPr>
      </p:pic>
      <p:pic>
        <p:nvPicPr>
          <p:cNvPr id="8" name="Imagen 7"/>
          <p:cNvPicPr>
            <a:picLocks noChangeAspect="1"/>
          </p:cNvPicPr>
          <p:nvPr/>
        </p:nvPicPr>
        <p:blipFill>
          <a:blip r:embed="rId3"/>
          <a:stretch>
            <a:fillRect/>
          </a:stretch>
        </p:blipFill>
        <p:spPr>
          <a:xfrm>
            <a:off x="4127045" y="3755570"/>
            <a:ext cx="647700" cy="647700"/>
          </a:xfrm>
          <a:prstGeom prst="rect">
            <a:avLst/>
          </a:prstGeom>
        </p:spPr>
      </p:pic>
      <p:pic>
        <p:nvPicPr>
          <p:cNvPr id="9" name="Imagen 8"/>
          <p:cNvPicPr>
            <a:picLocks noChangeAspect="1"/>
          </p:cNvPicPr>
          <p:nvPr/>
        </p:nvPicPr>
        <p:blipFill>
          <a:blip r:embed="rId4"/>
          <a:stretch>
            <a:fillRect/>
          </a:stretch>
        </p:blipFill>
        <p:spPr>
          <a:xfrm>
            <a:off x="6610350" y="3309647"/>
            <a:ext cx="1420586" cy="1420586"/>
          </a:xfrm>
          <a:prstGeom prst="rect">
            <a:avLst/>
          </a:prstGeom>
        </p:spPr>
      </p:pic>
      <p:sp>
        <p:nvSpPr>
          <p:cNvPr id="10" name="CuadroTexto 9"/>
          <p:cNvSpPr txBox="1"/>
          <p:nvPr/>
        </p:nvSpPr>
        <p:spPr>
          <a:xfrm>
            <a:off x="670834" y="4525155"/>
            <a:ext cx="1756680" cy="369332"/>
          </a:xfrm>
          <a:prstGeom prst="rect">
            <a:avLst/>
          </a:prstGeom>
          <a:noFill/>
        </p:spPr>
        <p:txBody>
          <a:bodyPr wrap="square" rtlCol="0">
            <a:spAutoFit/>
          </a:bodyPr>
          <a:lstStyle/>
          <a:p>
            <a:r>
              <a:rPr lang="es-ES" dirty="0" smtClean="0"/>
              <a:t>JobsHunters.es</a:t>
            </a:r>
            <a:endParaRPr lang="es-ES" dirty="0"/>
          </a:p>
        </p:txBody>
      </p:sp>
      <p:sp>
        <p:nvSpPr>
          <p:cNvPr id="11" name="CuadroTexto 10"/>
          <p:cNvSpPr txBox="1"/>
          <p:nvPr/>
        </p:nvSpPr>
        <p:spPr>
          <a:xfrm>
            <a:off x="6433457" y="4525155"/>
            <a:ext cx="1774372" cy="369332"/>
          </a:xfrm>
          <a:prstGeom prst="rect">
            <a:avLst/>
          </a:prstGeom>
          <a:noFill/>
        </p:spPr>
        <p:txBody>
          <a:bodyPr wrap="square" rtlCol="0">
            <a:spAutoFit/>
          </a:bodyPr>
          <a:lstStyle/>
          <a:p>
            <a:r>
              <a:rPr lang="es-ES" dirty="0" smtClean="0"/>
              <a:t>@Jobs_Hunters</a:t>
            </a:r>
            <a:endParaRPr lang="es-ES" dirty="0"/>
          </a:p>
        </p:txBody>
      </p:sp>
      <p:sp>
        <p:nvSpPr>
          <p:cNvPr id="12" name="CuadroTexto 11"/>
          <p:cNvSpPr txBox="1"/>
          <p:nvPr/>
        </p:nvSpPr>
        <p:spPr>
          <a:xfrm>
            <a:off x="3692299" y="4545567"/>
            <a:ext cx="1749879" cy="369332"/>
          </a:xfrm>
          <a:prstGeom prst="rect">
            <a:avLst/>
          </a:prstGeom>
          <a:noFill/>
        </p:spPr>
        <p:txBody>
          <a:bodyPr wrap="square" rtlCol="0">
            <a:spAutoFit/>
          </a:bodyPr>
          <a:lstStyle/>
          <a:p>
            <a:r>
              <a:rPr lang="es-ES" dirty="0" smtClean="0"/>
              <a:t>JobsHunters.es</a:t>
            </a:r>
            <a:endParaRPr lang="es-ES" dirty="0"/>
          </a:p>
        </p:txBody>
      </p:sp>
      <p:pic>
        <p:nvPicPr>
          <p:cNvPr id="2" name="Imagen 1"/>
          <p:cNvPicPr>
            <a:picLocks noChangeAspect="1"/>
          </p:cNvPicPr>
          <p:nvPr/>
        </p:nvPicPr>
        <p:blipFill>
          <a:blip r:embed="rId5"/>
          <a:stretch>
            <a:fillRect/>
          </a:stretch>
        </p:blipFill>
        <p:spPr>
          <a:xfrm>
            <a:off x="7230836" y="247554"/>
            <a:ext cx="1600200" cy="1600200"/>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9829965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9144000" cy="1099457"/>
          </a:xfrm>
          <a:prstGeom prst="rect">
            <a:avLst/>
          </a:prstGeom>
          <a:solidFill>
            <a:srgbClr val="C61E3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p:cNvSpPr txBox="1"/>
          <p:nvPr/>
        </p:nvSpPr>
        <p:spPr>
          <a:xfrm>
            <a:off x="207111" y="407667"/>
            <a:ext cx="2291302" cy="461665"/>
          </a:xfrm>
          <a:prstGeom prst="rect">
            <a:avLst/>
          </a:prstGeom>
          <a:noFill/>
        </p:spPr>
        <p:txBody>
          <a:bodyPr wrap="square" rtlCol="0">
            <a:spAutoFit/>
          </a:bodyPr>
          <a:lstStyle/>
          <a:p>
            <a:pPr algn="just"/>
            <a:r>
              <a:rPr lang="es-ES" sz="2400" b="1" dirty="0" smtClean="0">
                <a:solidFill>
                  <a:schemeClr val="bg1"/>
                </a:solidFill>
                <a:effectLst>
                  <a:outerShdw blurRad="38100" dist="38100" dir="2700000" algn="tl">
                    <a:srgbClr val="000000">
                      <a:alpha val="43137"/>
                    </a:srgbClr>
                  </a:outerShdw>
                </a:effectLst>
              </a:rPr>
              <a:t>INTRODUCCIÓN</a:t>
            </a:r>
            <a:endParaRPr lang="es-ES" sz="2400" b="1" dirty="0">
              <a:solidFill>
                <a:schemeClr val="bg1"/>
              </a:solidFill>
              <a:effectLst>
                <a:outerShdw blurRad="38100" dist="38100" dir="2700000" algn="tl">
                  <a:srgbClr val="000000">
                    <a:alpha val="43137"/>
                  </a:srgbClr>
                </a:outerShdw>
              </a:effectLst>
            </a:endParaRPr>
          </a:p>
        </p:txBody>
      </p:sp>
      <p:sp>
        <p:nvSpPr>
          <p:cNvPr id="2" name="CuadroTexto 1"/>
          <p:cNvSpPr txBox="1"/>
          <p:nvPr/>
        </p:nvSpPr>
        <p:spPr>
          <a:xfrm>
            <a:off x="4373335" y="1962443"/>
            <a:ext cx="4000500" cy="646331"/>
          </a:xfrm>
          <a:prstGeom prst="rect">
            <a:avLst/>
          </a:prstGeom>
          <a:noFill/>
        </p:spPr>
        <p:txBody>
          <a:bodyPr wrap="square" rtlCol="0">
            <a:spAutoFit/>
          </a:bodyPr>
          <a:lstStyle/>
          <a:p>
            <a:pPr algn="ctr"/>
            <a:r>
              <a:rPr lang="es-ES" b="1" dirty="0" smtClean="0"/>
              <a:t>Conceptos BÁSICOS para la búsqueda de empleo:</a:t>
            </a:r>
            <a:endParaRPr lang="es-ES" b="1" dirty="0"/>
          </a:p>
        </p:txBody>
      </p:sp>
      <p:sp>
        <p:nvSpPr>
          <p:cNvPr id="3" name="CuadroTexto 2"/>
          <p:cNvSpPr txBox="1"/>
          <p:nvPr/>
        </p:nvSpPr>
        <p:spPr>
          <a:xfrm>
            <a:off x="4457699" y="2855808"/>
            <a:ext cx="3831771" cy="2062103"/>
          </a:xfrm>
          <a:prstGeom prst="rect">
            <a:avLst/>
          </a:prstGeom>
          <a:noFill/>
        </p:spPr>
        <p:txBody>
          <a:bodyPr wrap="square" rtlCol="0">
            <a:spAutoFit/>
          </a:bodyPr>
          <a:lstStyle/>
          <a:p>
            <a:pPr algn="ctr"/>
            <a:r>
              <a:rPr lang="es-ES" sz="1600" b="1" dirty="0" smtClean="0"/>
              <a:t>ACTITUD</a:t>
            </a:r>
          </a:p>
          <a:p>
            <a:pPr algn="ctr"/>
            <a:endParaRPr lang="es-ES" sz="1600" b="1" dirty="0"/>
          </a:p>
          <a:p>
            <a:pPr algn="ctr"/>
            <a:r>
              <a:rPr lang="es-ES" sz="1600" b="1" dirty="0" smtClean="0"/>
              <a:t>ORGANIZACIÓN</a:t>
            </a:r>
          </a:p>
          <a:p>
            <a:pPr algn="ctr"/>
            <a:endParaRPr lang="es-ES" sz="1600" b="1" dirty="0"/>
          </a:p>
          <a:p>
            <a:pPr algn="ctr"/>
            <a:r>
              <a:rPr lang="es-ES" sz="1600" b="1" dirty="0" smtClean="0"/>
              <a:t>ANÁLISIS</a:t>
            </a:r>
          </a:p>
          <a:p>
            <a:pPr algn="ctr"/>
            <a:endParaRPr lang="es-ES" sz="1600" b="1" dirty="0"/>
          </a:p>
          <a:p>
            <a:pPr algn="ctr"/>
            <a:r>
              <a:rPr lang="es-ES" sz="1600" b="1" dirty="0" smtClean="0"/>
              <a:t>CONFIANZA</a:t>
            </a:r>
          </a:p>
          <a:p>
            <a:endParaRPr lang="es-ES" sz="1600" b="1" dirty="0"/>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854" y="1755614"/>
            <a:ext cx="3818454" cy="3818454"/>
          </a:xfrm>
          <a:prstGeom prst="rect">
            <a:avLst/>
          </a:prstGeom>
        </p:spPr>
      </p:pic>
      <p:sp>
        <p:nvSpPr>
          <p:cNvPr id="7" name="Rectángulo 6"/>
          <p:cNvSpPr/>
          <p:nvPr/>
        </p:nvSpPr>
        <p:spPr>
          <a:xfrm>
            <a:off x="4265050" y="4833839"/>
            <a:ext cx="4664931" cy="923330"/>
          </a:xfrm>
          <a:prstGeom prst="rect">
            <a:avLst/>
          </a:prstGeom>
          <a:noFill/>
        </p:spPr>
        <p:txBody>
          <a:bodyPr wrap="none" lIns="91440" tIns="45720" rIns="91440" bIns="45720">
            <a:spAutoFit/>
          </a:bodyPr>
          <a:lstStyle/>
          <a:p>
            <a:pPr algn="ctr"/>
            <a:r>
              <a:rPr lang="es-ES" sz="5400" b="1" cap="none" spc="0" dirty="0" smtClean="0">
                <a:ln w="6600">
                  <a:solidFill>
                    <a:schemeClr val="accent2"/>
                  </a:solidFill>
                  <a:prstDash val="solid"/>
                </a:ln>
                <a:solidFill>
                  <a:srgbClr val="FFFFFF"/>
                </a:solidFill>
                <a:effectLst>
                  <a:outerShdw dist="38100" dir="2700000" algn="tl" rotWithShape="0">
                    <a:schemeClr val="accent2"/>
                  </a:outerShdw>
                </a:effectLst>
              </a:rPr>
              <a:t>PLANIFICACIÓN</a:t>
            </a:r>
            <a:endParaRPr lang="es-E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4880279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9144000" cy="1099457"/>
          </a:xfrm>
          <a:prstGeom prst="rect">
            <a:avLst/>
          </a:prstGeom>
          <a:solidFill>
            <a:srgbClr val="C61E3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p:cNvSpPr txBox="1"/>
          <p:nvPr/>
        </p:nvSpPr>
        <p:spPr>
          <a:xfrm>
            <a:off x="207111" y="407667"/>
            <a:ext cx="2291302" cy="461665"/>
          </a:xfrm>
          <a:prstGeom prst="rect">
            <a:avLst/>
          </a:prstGeom>
          <a:noFill/>
        </p:spPr>
        <p:txBody>
          <a:bodyPr wrap="square" rtlCol="0">
            <a:spAutoFit/>
          </a:bodyPr>
          <a:lstStyle/>
          <a:p>
            <a:pPr algn="just"/>
            <a:r>
              <a:rPr lang="es-ES" sz="2400" b="1" dirty="0" smtClean="0">
                <a:solidFill>
                  <a:schemeClr val="bg1"/>
                </a:solidFill>
                <a:effectLst>
                  <a:outerShdw blurRad="38100" dist="38100" dir="2700000" algn="tl">
                    <a:srgbClr val="000000">
                      <a:alpha val="43137"/>
                    </a:srgbClr>
                  </a:outerShdw>
                </a:effectLst>
              </a:rPr>
              <a:t>INTRODUCCIÓN</a:t>
            </a:r>
            <a:endParaRPr lang="es-ES" sz="2400" b="1" dirty="0">
              <a:solidFill>
                <a:schemeClr val="bg1"/>
              </a:solidFill>
              <a:effectLst>
                <a:outerShdw blurRad="38100" dist="38100" dir="2700000" algn="tl">
                  <a:srgbClr val="000000">
                    <a:alpha val="43137"/>
                  </a:srgbClr>
                </a:outerShdw>
              </a:effectLst>
            </a:endParaRPr>
          </a:p>
        </p:txBody>
      </p:sp>
      <p:sp>
        <p:nvSpPr>
          <p:cNvPr id="7" name="Rectángulo 6"/>
          <p:cNvSpPr/>
          <p:nvPr/>
        </p:nvSpPr>
        <p:spPr>
          <a:xfrm>
            <a:off x="2323233" y="1135726"/>
            <a:ext cx="4664931" cy="923330"/>
          </a:xfrm>
          <a:prstGeom prst="rect">
            <a:avLst/>
          </a:prstGeom>
          <a:noFill/>
        </p:spPr>
        <p:txBody>
          <a:bodyPr wrap="none" lIns="91440" tIns="45720" rIns="91440" bIns="45720">
            <a:spAutoFit/>
          </a:bodyPr>
          <a:lstStyle/>
          <a:p>
            <a:pPr algn="ctr"/>
            <a:r>
              <a:rPr lang="es-ES" sz="5400" b="1" cap="none" spc="0" dirty="0" smtClean="0">
                <a:ln w="6600">
                  <a:solidFill>
                    <a:schemeClr val="accent2"/>
                  </a:solidFill>
                  <a:prstDash val="solid"/>
                </a:ln>
                <a:solidFill>
                  <a:srgbClr val="FFFFFF"/>
                </a:solidFill>
                <a:effectLst>
                  <a:outerShdw dist="38100" dir="2700000" algn="tl" rotWithShape="0">
                    <a:schemeClr val="accent2"/>
                  </a:outerShdw>
                </a:effectLst>
              </a:rPr>
              <a:t>PLANIFICACIÓN</a:t>
            </a:r>
            <a:endParaRPr lang="es-E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7574" y="3293649"/>
            <a:ext cx="3356426" cy="2074222"/>
          </a:xfrm>
          <a:prstGeom prst="rect">
            <a:avLst/>
          </a:prstGeom>
        </p:spPr>
      </p:pic>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787" y="2548470"/>
            <a:ext cx="1997747" cy="2819401"/>
          </a:xfrm>
          <a:prstGeom prst="rect">
            <a:avLst/>
          </a:prstGeom>
        </p:spPr>
      </p:pic>
      <p:sp>
        <p:nvSpPr>
          <p:cNvPr id="11" name="Flecha a la derecha con bandas 10"/>
          <p:cNvSpPr/>
          <p:nvPr/>
        </p:nvSpPr>
        <p:spPr>
          <a:xfrm>
            <a:off x="2661145" y="4270086"/>
            <a:ext cx="3728769" cy="1057278"/>
          </a:xfrm>
          <a:prstGeom prst="stripedRightArrow">
            <a:avLst>
              <a:gd name="adj1" fmla="val 52059"/>
              <a:gd name="adj2" fmla="val 77800"/>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CuadroTexto 11"/>
          <p:cNvSpPr txBox="1"/>
          <p:nvPr/>
        </p:nvSpPr>
        <p:spPr>
          <a:xfrm>
            <a:off x="2323233" y="2324153"/>
            <a:ext cx="4251302" cy="1938992"/>
          </a:xfrm>
          <a:prstGeom prst="rect">
            <a:avLst/>
          </a:prstGeom>
          <a:noFill/>
        </p:spPr>
        <p:txBody>
          <a:bodyPr wrap="square" rtlCol="0">
            <a:spAutoFit/>
          </a:bodyPr>
          <a:lstStyle/>
          <a:p>
            <a:pPr marL="285750" indent="-285750" algn="ctr">
              <a:buFontTx/>
              <a:buChar char="-"/>
            </a:pPr>
            <a:r>
              <a:rPr lang="es-ES" sz="1600" b="1" dirty="0" smtClean="0"/>
              <a:t>ANÁLISIS DE FORTALEZAS Y DEBILIDADES</a:t>
            </a:r>
          </a:p>
          <a:p>
            <a:pPr marL="285750" indent="-285750" algn="ctr">
              <a:buFontTx/>
              <a:buChar char="-"/>
            </a:pPr>
            <a:r>
              <a:rPr lang="es-ES" sz="1600" b="1" dirty="0" smtClean="0"/>
              <a:t>FIJAR UN OBJETIVO</a:t>
            </a:r>
          </a:p>
          <a:p>
            <a:pPr marL="285750" indent="-285750" algn="ctr">
              <a:buFontTx/>
              <a:buChar char="-"/>
            </a:pPr>
            <a:r>
              <a:rPr lang="es-ES" sz="1600" b="1" dirty="0" smtClean="0"/>
              <a:t>MEJORA DE NUESTRAS COMPETENCIAS</a:t>
            </a:r>
          </a:p>
          <a:p>
            <a:pPr marL="285750" indent="-285750" algn="ctr">
              <a:buFontTx/>
              <a:buChar char="-"/>
            </a:pPr>
            <a:r>
              <a:rPr lang="es-ES" sz="1600" b="1" dirty="0" smtClean="0"/>
              <a:t>ANÁLISIS DE RECURSOS DISPONIBLES </a:t>
            </a:r>
          </a:p>
          <a:p>
            <a:pPr marL="285750" indent="-285750" algn="ctr">
              <a:buFontTx/>
              <a:buChar char="-"/>
            </a:pPr>
            <a:r>
              <a:rPr lang="es-ES" sz="4000" b="1" dirty="0" smtClean="0">
                <a:hlinkClick r:id="rId4"/>
              </a:rPr>
              <a:t>ACTITUD</a:t>
            </a:r>
            <a:endParaRPr lang="es-ES" sz="4000" b="1" dirty="0" smtClean="0"/>
          </a:p>
          <a:p>
            <a:pPr marL="285750" indent="-285750" algn="ctr">
              <a:buFontTx/>
              <a:buChar char="-"/>
            </a:pPr>
            <a:endParaRPr lang="es-ES" sz="1600" b="1" dirty="0"/>
          </a:p>
        </p:txBody>
      </p:sp>
    </p:spTree>
    <p:extLst>
      <p:ext uri="{BB962C8B-B14F-4D97-AF65-F5344CB8AC3E}">
        <p14:creationId xmlns:p14="http://schemas.microsoft.com/office/powerpoint/2010/main" val="16053189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esultado de imagen de recurs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48833"/>
            <a:ext cx="5976260" cy="4005943"/>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0" y="0"/>
            <a:ext cx="9144000" cy="1099457"/>
          </a:xfrm>
          <a:prstGeom prst="rect">
            <a:avLst/>
          </a:prstGeom>
          <a:solidFill>
            <a:srgbClr val="C61E3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p:cNvSpPr txBox="1"/>
          <p:nvPr/>
        </p:nvSpPr>
        <p:spPr>
          <a:xfrm>
            <a:off x="207110" y="407667"/>
            <a:ext cx="3080375" cy="461665"/>
          </a:xfrm>
          <a:prstGeom prst="rect">
            <a:avLst/>
          </a:prstGeom>
          <a:noFill/>
        </p:spPr>
        <p:txBody>
          <a:bodyPr wrap="square" rtlCol="0">
            <a:spAutoFit/>
          </a:bodyPr>
          <a:lstStyle/>
          <a:p>
            <a:pPr algn="just"/>
            <a:r>
              <a:rPr lang="es-ES" sz="2400" b="1" dirty="0" smtClean="0">
                <a:solidFill>
                  <a:schemeClr val="bg1"/>
                </a:solidFill>
                <a:effectLst>
                  <a:outerShdw blurRad="38100" dist="38100" dir="2700000" algn="tl">
                    <a:srgbClr val="000000">
                      <a:alpha val="43137"/>
                    </a:srgbClr>
                  </a:outerShdw>
                </a:effectLst>
              </a:rPr>
              <a:t>RECURSOS BÁSICOS</a:t>
            </a:r>
            <a:endParaRPr lang="es-ES" sz="2400" b="1" dirty="0">
              <a:solidFill>
                <a:schemeClr val="bg1"/>
              </a:solidFill>
              <a:effectLst>
                <a:outerShdw blurRad="38100" dist="38100" dir="2700000" algn="tl">
                  <a:srgbClr val="000000">
                    <a:alpha val="43137"/>
                  </a:srgbClr>
                </a:outerShdw>
              </a:effectLst>
            </a:endParaRPr>
          </a:p>
        </p:txBody>
      </p:sp>
      <p:sp>
        <p:nvSpPr>
          <p:cNvPr id="8" name="CuadroTexto 7"/>
          <p:cNvSpPr txBox="1"/>
          <p:nvPr/>
        </p:nvSpPr>
        <p:spPr>
          <a:xfrm>
            <a:off x="4365171" y="1752600"/>
            <a:ext cx="4582886" cy="3693319"/>
          </a:xfrm>
          <a:prstGeom prst="rect">
            <a:avLst/>
          </a:prstGeom>
          <a:noFill/>
        </p:spPr>
        <p:txBody>
          <a:bodyPr wrap="square" rtlCol="0">
            <a:spAutoFit/>
          </a:bodyPr>
          <a:lstStyle/>
          <a:p>
            <a:pPr marL="285750" indent="-285750">
              <a:buFontTx/>
              <a:buChar char="-"/>
            </a:pPr>
            <a:r>
              <a:rPr lang="es-ES" b="1" dirty="0" smtClean="0"/>
              <a:t>Habilidades personales</a:t>
            </a:r>
          </a:p>
          <a:p>
            <a:pPr marL="742950" lvl="1" indent="-285750">
              <a:buFontTx/>
              <a:buChar char="-"/>
            </a:pPr>
            <a:r>
              <a:rPr lang="es-ES" dirty="0" smtClean="0"/>
              <a:t>Motivación, optimismo, curiosidad, flexibilidad, organización, </a:t>
            </a:r>
            <a:r>
              <a:rPr lang="es-ES" b="1" dirty="0" smtClean="0"/>
              <a:t>ACTITUD</a:t>
            </a:r>
            <a:r>
              <a:rPr lang="es-ES" dirty="0" smtClean="0"/>
              <a:t>…</a:t>
            </a:r>
          </a:p>
          <a:p>
            <a:pPr lvl="1"/>
            <a:endParaRPr lang="es-ES" dirty="0"/>
          </a:p>
          <a:p>
            <a:pPr marL="285750" lvl="1" indent="-285750">
              <a:buFontTx/>
              <a:buChar char="-"/>
            </a:pPr>
            <a:r>
              <a:rPr lang="es-ES" b="1" dirty="0" err="1" smtClean="0"/>
              <a:t>Autocandidaturas</a:t>
            </a:r>
            <a:r>
              <a:rPr lang="es-ES" dirty="0" smtClean="0"/>
              <a:t/>
            </a:r>
            <a:br>
              <a:rPr lang="es-ES" dirty="0" smtClean="0"/>
            </a:br>
            <a:endParaRPr lang="es-ES" dirty="0" smtClean="0"/>
          </a:p>
          <a:p>
            <a:pPr marL="285750" lvl="1" indent="-285750">
              <a:buFontTx/>
              <a:buChar char="-"/>
            </a:pPr>
            <a:r>
              <a:rPr lang="es-ES" b="1" dirty="0" smtClean="0"/>
              <a:t>Red de contactos</a:t>
            </a:r>
            <a:r>
              <a:rPr lang="es-ES" dirty="0" smtClean="0"/>
              <a:t>: amigos, antiguos compañeros, familiares…</a:t>
            </a:r>
          </a:p>
          <a:p>
            <a:pPr marL="285750" lvl="1" indent="-285750">
              <a:buFontTx/>
              <a:buChar char="-"/>
            </a:pPr>
            <a:endParaRPr lang="es-ES" dirty="0"/>
          </a:p>
          <a:p>
            <a:pPr marL="285750" lvl="1" indent="-285750">
              <a:buFontTx/>
              <a:buChar char="-"/>
            </a:pPr>
            <a:r>
              <a:rPr lang="es-ES" b="1" dirty="0" smtClean="0"/>
              <a:t>Agencias de colocación </a:t>
            </a:r>
          </a:p>
          <a:p>
            <a:pPr marL="285750" lvl="1" indent="-285750">
              <a:buFontTx/>
              <a:buChar char="-"/>
            </a:pPr>
            <a:endParaRPr lang="es-ES" dirty="0" smtClean="0"/>
          </a:p>
          <a:p>
            <a:pPr marL="285750" lvl="1" indent="-285750">
              <a:buFontTx/>
              <a:buChar char="-"/>
            </a:pPr>
            <a:r>
              <a:rPr lang="es-ES" b="1" dirty="0" smtClean="0"/>
              <a:t>Recursos web</a:t>
            </a:r>
            <a:r>
              <a:rPr lang="es-ES" dirty="0" smtClean="0"/>
              <a:t>: portales de empleo, redes sociales, </a:t>
            </a:r>
            <a:r>
              <a:rPr lang="es-ES" dirty="0" err="1" smtClean="0"/>
              <a:t>metabuscadores</a:t>
            </a:r>
            <a:r>
              <a:rPr lang="es-ES" dirty="0" smtClean="0"/>
              <a:t>… </a:t>
            </a:r>
          </a:p>
        </p:txBody>
      </p:sp>
    </p:spTree>
    <p:extLst>
      <p:ext uri="{BB962C8B-B14F-4D97-AF65-F5344CB8AC3E}">
        <p14:creationId xmlns:p14="http://schemas.microsoft.com/office/powerpoint/2010/main" val="12884851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esultado de imagen de recurs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245431" y="1099457"/>
            <a:ext cx="4898569" cy="3295651"/>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0" y="0"/>
            <a:ext cx="9144000" cy="1099457"/>
          </a:xfrm>
          <a:prstGeom prst="rect">
            <a:avLst/>
          </a:prstGeom>
          <a:solidFill>
            <a:srgbClr val="C61E3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p:cNvSpPr txBox="1"/>
          <p:nvPr/>
        </p:nvSpPr>
        <p:spPr>
          <a:xfrm>
            <a:off x="207111" y="407667"/>
            <a:ext cx="2291302" cy="461665"/>
          </a:xfrm>
          <a:prstGeom prst="rect">
            <a:avLst/>
          </a:prstGeom>
          <a:noFill/>
        </p:spPr>
        <p:txBody>
          <a:bodyPr wrap="square" rtlCol="0">
            <a:spAutoFit/>
          </a:bodyPr>
          <a:lstStyle/>
          <a:p>
            <a:pPr algn="just"/>
            <a:r>
              <a:rPr lang="es-ES" sz="2400" b="1" dirty="0" smtClean="0">
                <a:solidFill>
                  <a:schemeClr val="bg1"/>
                </a:solidFill>
                <a:effectLst>
                  <a:outerShdw blurRad="38100" dist="38100" dir="2700000" algn="tl">
                    <a:srgbClr val="000000">
                      <a:alpha val="43137"/>
                    </a:srgbClr>
                  </a:outerShdw>
                </a:effectLst>
              </a:rPr>
              <a:t>RECURSOS</a:t>
            </a:r>
            <a:endParaRPr lang="es-ES" sz="2400" b="1" dirty="0">
              <a:solidFill>
                <a:schemeClr val="bg1"/>
              </a:solidFill>
              <a:effectLst>
                <a:outerShdw blurRad="38100" dist="38100" dir="2700000" algn="tl">
                  <a:srgbClr val="000000">
                    <a:alpha val="43137"/>
                  </a:srgbClr>
                </a:outerShdw>
              </a:effectLst>
            </a:endParaRPr>
          </a:p>
        </p:txBody>
      </p:sp>
      <p:sp>
        <p:nvSpPr>
          <p:cNvPr id="3" name="CuadroTexto 2"/>
          <p:cNvSpPr txBox="1"/>
          <p:nvPr/>
        </p:nvSpPr>
        <p:spPr>
          <a:xfrm>
            <a:off x="402775" y="1449560"/>
            <a:ext cx="5116283" cy="830997"/>
          </a:xfrm>
          <a:prstGeom prst="rect">
            <a:avLst/>
          </a:prstGeom>
          <a:noFill/>
        </p:spPr>
        <p:txBody>
          <a:bodyPr wrap="square" rtlCol="0">
            <a:spAutoFit/>
          </a:bodyPr>
          <a:lstStyle/>
          <a:p>
            <a:pPr algn="just"/>
            <a:r>
              <a:rPr lang="es-ES" sz="1600" dirty="0" smtClean="0"/>
              <a:t>A la hora de buscar trabajo podemos establecer una batería de recursos de los que echar mano para empezar a sembrar nuestro CV. </a:t>
            </a:r>
          </a:p>
        </p:txBody>
      </p:sp>
      <p:sp>
        <p:nvSpPr>
          <p:cNvPr id="8" name="CuadroTexto 7"/>
          <p:cNvSpPr txBox="1"/>
          <p:nvPr/>
        </p:nvSpPr>
        <p:spPr>
          <a:xfrm>
            <a:off x="310388" y="2503885"/>
            <a:ext cx="5094515" cy="3077766"/>
          </a:xfrm>
          <a:prstGeom prst="rect">
            <a:avLst/>
          </a:prstGeom>
          <a:noFill/>
        </p:spPr>
        <p:txBody>
          <a:bodyPr wrap="square" rtlCol="0">
            <a:spAutoFit/>
          </a:bodyPr>
          <a:lstStyle/>
          <a:p>
            <a:pPr marL="742950" lvl="1" indent="-285750">
              <a:buFontTx/>
              <a:buChar char="-"/>
            </a:pPr>
            <a:r>
              <a:rPr lang="es-ES" sz="1600" b="1" dirty="0" smtClean="0"/>
              <a:t>Agencias de colocación</a:t>
            </a:r>
            <a:r>
              <a:rPr lang="es-ES" sz="1600" dirty="0" smtClean="0"/>
              <a:t>:</a:t>
            </a:r>
          </a:p>
          <a:p>
            <a:pPr lvl="1" algn="just"/>
            <a:r>
              <a:rPr lang="es-ES" sz="1600" dirty="0" smtClean="0"/>
              <a:t>Una red de más de 2.100 agencias repartidas a nivel nacional. </a:t>
            </a:r>
          </a:p>
          <a:p>
            <a:pPr lvl="1" algn="just"/>
            <a:endParaRPr lang="es-ES" sz="1600" dirty="0" smtClean="0"/>
          </a:p>
          <a:p>
            <a:pPr lvl="1" algn="just"/>
            <a:r>
              <a:rPr lang="es-ES" sz="1600" dirty="0" smtClean="0"/>
              <a:t>Entidades con o sin ánimo de lucro, públicas o privadas que realizan labores de intermediación laboral. GRATUITO para candidatos. </a:t>
            </a:r>
          </a:p>
          <a:p>
            <a:pPr lvl="1" algn="just"/>
            <a:endParaRPr lang="es-ES" sz="1600" dirty="0"/>
          </a:p>
          <a:p>
            <a:pPr lvl="1" algn="just"/>
            <a:r>
              <a:rPr lang="es-ES" sz="1600" dirty="0" smtClean="0"/>
              <a:t>Ayuntamientos, centros de formación, consultoras, universidades, portales de empleo, etc. </a:t>
            </a:r>
          </a:p>
          <a:p>
            <a:pPr lvl="1" algn="just"/>
            <a:endParaRPr lang="es-ES" dirty="0" smtClean="0"/>
          </a:p>
          <a:p>
            <a:pPr lvl="1" algn="just"/>
            <a:r>
              <a:rPr lang="es-ES" sz="1600" dirty="0" smtClean="0"/>
              <a:t>Se pueden consultar en </a:t>
            </a:r>
            <a:r>
              <a:rPr lang="es-ES" sz="1600" dirty="0" smtClean="0">
                <a:hlinkClick r:id="rId3"/>
              </a:rPr>
              <a:t>www.sepe.es</a:t>
            </a:r>
            <a:r>
              <a:rPr lang="es-ES" sz="1600" dirty="0" smtClean="0"/>
              <a:t>. </a:t>
            </a:r>
          </a:p>
        </p:txBody>
      </p:sp>
    </p:spTree>
    <p:extLst>
      <p:ext uri="{BB962C8B-B14F-4D97-AF65-F5344CB8AC3E}">
        <p14:creationId xmlns:p14="http://schemas.microsoft.com/office/powerpoint/2010/main" val="311930322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ipse 5"/>
          <p:cNvSpPr/>
          <p:nvPr/>
        </p:nvSpPr>
        <p:spPr>
          <a:xfrm>
            <a:off x="6226629" y="4361432"/>
            <a:ext cx="2743200" cy="1643743"/>
          </a:xfrm>
          <a:prstGeom prst="ellipse">
            <a:avLst/>
          </a:prstGeom>
          <a:solidFill>
            <a:srgbClr val="D12F44"/>
          </a:solidFill>
          <a:ln>
            <a:solidFill>
              <a:srgbClr val="C61E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ángulo 3"/>
          <p:cNvSpPr/>
          <p:nvPr/>
        </p:nvSpPr>
        <p:spPr>
          <a:xfrm>
            <a:off x="0" y="0"/>
            <a:ext cx="9144000" cy="1099457"/>
          </a:xfrm>
          <a:prstGeom prst="rect">
            <a:avLst/>
          </a:prstGeom>
          <a:solidFill>
            <a:srgbClr val="C61E3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p:cNvSpPr txBox="1"/>
          <p:nvPr/>
        </p:nvSpPr>
        <p:spPr>
          <a:xfrm>
            <a:off x="207111" y="407667"/>
            <a:ext cx="2291302" cy="461665"/>
          </a:xfrm>
          <a:prstGeom prst="rect">
            <a:avLst/>
          </a:prstGeom>
          <a:noFill/>
        </p:spPr>
        <p:txBody>
          <a:bodyPr wrap="square" rtlCol="0">
            <a:spAutoFit/>
          </a:bodyPr>
          <a:lstStyle/>
          <a:p>
            <a:pPr algn="just"/>
            <a:r>
              <a:rPr lang="es-ES" sz="2400" b="1" dirty="0" smtClean="0">
                <a:solidFill>
                  <a:schemeClr val="bg1"/>
                </a:solidFill>
                <a:effectLst>
                  <a:outerShdw blurRad="38100" dist="38100" dir="2700000" algn="tl">
                    <a:srgbClr val="000000">
                      <a:alpha val="43137"/>
                    </a:srgbClr>
                  </a:outerShdw>
                </a:effectLst>
              </a:rPr>
              <a:t>RECURSOS</a:t>
            </a:r>
            <a:endParaRPr lang="es-ES" sz="2400" b="1" dirty="0">
              <a:solidFill>
                <a:schemeClr val="bg1"/>
              </a:solidFill>
              <a:effectLst>
                <a:outerShdw blurRad="38100" dist="38100" dir="2700000" algn="tl">
                  <a:srgbClr val="000000">
                    <a:alpha val="43137"/>
                  </a:srgbClr>
                </a:outerShdw>
              </a:effectLst>
            </a:endParaRPr>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42115" y="1493242"/>
            <a:ext cx="3796732" cy="2688086"/>
          </a:xfrm>
          <a:prstGeom prst="rect">
            <a:avLst/>
          </a:prstGeom>
        </p:spPr>
      </p:pic>
      <p:sp>
        <p:nvSpPr>
          <p:cNvPr id="3" name="CuadroTexto 2"/>
          <p:cNvSpPr txBox="1"/>
          <p:nvPr/>
        </p:nvSpPr>
        <p:spPr>
          <a:xfrm>
            <a:off x="1001485" y="1512372"/>
            <a:ext cx="2362200" cy="369332"/>
          </a:xfrm>
          <a:prstGeom prst="rect">
            <a:avLst/>
          </a:prstGeom>
          <a:noFill/>
        </p:spPr>
        <p:txBody>
          <a:bodyPr wrap="square" rtlCol="0">
            <a:spAutoFit/>
          </a:bodyPr>
          <a:lstStyle/>
          <a:p>
            <a:pPr algn="ctr"/>
            <a:r>
              <a:rPr lang="es-ES" b="1" dirty="0" smtClean="0">
                <a:effectLst>
                  <a:outerShdw blurRad="38100" dist="38100" dir="2700000" algn="tl">
                    <a:srgbClr val="000000">
                      <a:alpha val="43137"/>
                    </a:srgbClr>
                  </a:outerShdw>
                </a:effectLst>
              </a:rPr>
              <a:t>INTERNET</a:t>
            </a:r>
            <a:endParaRPr lang="es-ES" b="1" dirty="0">
              <a:effectLst>
                <a:outerShdw blurRad="38100" dist="38100" dir="2700000" algn="tl">
                  <a:srgbClr val="000000">
                    <a:alpha val="43137"/>
                  </a:srgbClr>
                </a:outerShdw>
              </a:effectLst>
            </a:endParaRPr>
          </a:p>
        </p:txBody>
      </p:sp>
      <p:sp>
        <p:nvSpPr>
          <p:cNvPr id="7" name="CuadroTexto 6"/>
          <p:cNvSpPr txBox="1"/>
          <p:nvPr/>
        </p:nvSpPr>
        <p:spPr>
          <a:xfrm>
            <a:off x="293914" y="2111829"/>
            <a:ext cx="4191000" cy="3785652"/>
          </a:xfrm>
          <a:prstGeom prst="rect">
            <a:avLst/>
          </a:prstGeom>
          <a:noFill/>
        </p:spPr>
        <p:txBody>
          <a:bodyPr wrap="square" rtlCol="0">
            <a:spAutoFit/>
          </a:bodyPr>
          <a:lstStyle/>
          <a:p>
            <a:pPr algn="just"/>
            <a:r>
              <a:rPr lang="es-ES" sz="1600" dirty="0" smtClean="0"/>
              <a:t>Que vivimos en la era digital está más que demostrado. Ha cambiado el modelo de búsqueda de trabajo. Antes, todos llevábamos el portafolios lleno de fotocopias, puerta por puerta. Ahora, abrimos el ordenador, tenemos un CV muy mono y bien diseñado y utilizamos aplicaciones y mail para hacerlo llegar a las empresas. </a:t>
            </a:r>
          </a:p>
          <a:p>
            <a:pPr algn="just"/>
            <a:endParaRPr lang="es-ES" sz="1600" dirty="0"/>
          </a:p>
          <a:p>
            <a:pPr algn="just"/>
            <a:r>
              <a:rPr lang="es-ES" sz="1600" dirty="0" smtClean="0"/>
              <a:t>Internet nos ofrece múltiples soluciones:</a:t>
            </a:r>
            <a:br>
              <a:rPr lang="es-ES" sz="1600" dirty="0" smtClean="0"/>
            </a:br>
            <a:endParaRPr lang="es-ES" sz="1600" dirty="0" smtClean="0"/>
          </a:p>
          <a:p>
            <a:pPr marL="285750" indent="-285750" algn="just">
              <a:buFontTx/>
              <a:buChar char="-"/>
            </a:pPr>
            <a:r>
              <a:rPr lang="es-ES" sz="1600" b="1" dirty="0" smtClean="0"/>
              <a:t>Más del 70% de las empresas usan internet y redes sociales para sus labores de reclutamiento.</a:t>
            </a:r>
            <a:r>
              <a:rPr lang="es-ES" sz="1600" dirty="0" smtClean="0"/>
              <a:t> </a:t>
            </a:r>
          </a:p>
          <a:p>
            <a:pPr algn="just"/>
            <a:endParaRPr lang="es-ES" sz="1600" dirty="0"/>
          </a:p>
        </p:txBody>
      </p:sp>
      <p:sp>
        <p:nvSpPr>
          <p:cNvPr id="9" name="Flecha derecha 8"/>
          <p:cNvSpPr/>
          <p:nvPr/>
        </p:nvSpPr>
        <p:spPr>
          <a:xfrm>
            <a:off x="4653643" y="4894831"/>
            <a:ext cx="1404257" cy="424543"/>
          </a:xfrm>
          <a:prstGeom prst="rightArrow">
            <a:avLst/>
          </a:prstGeom>
          <a:solidFill>
            <a:schemeClr val="bg1"/>
          </a:solidFill>
          <a:ln>
            <a:solidFill>
              <a:srgbClr val="C61E36"/>
            </a:solidFill>
          </a:ln>
          <a:effectLst>
            <a:glow rad="635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CuadroTexto 9"/>
          <p:cNvSpPr txBox="1"/>
          <p:nvPr/>
        </p:nvSpPr>
        <p:spPr>
          <a:xfrm>
            <a:off x="6481761" y="4721640"/>
            <a:ext cx="2411868" cy="923330"/>
          </a:xfrm>
          <a:prstGeom prst="rect">
            <a:avLst/>
          </a:prstGeom>
          <a:noFill/>
        </p:spPr>
        <p:txBody>
          <a:bodyPr wrap="square" rtlCol="0">
            <a:spAutoFit/>
          </a:bodyPr>
          <a:lstStyle/>
          <a:p>
            <a:pPr marL="285750" indent="-285750">
              <a:buFontTx/>
              <a:buChar char="-"/>
            </a:pPr>
            <a:r>
              <a:rPr lang="es-ES" b="1" dirty="0" smtClean="0">
                <a:solidFill>
                  <a:schemeClr val="bg1"/>
                </a:solidFill>
                <a:effectLst>
                  <a:outerShdw blurRad="38100" dist="38100" dir="2700000" algn="tl">
                    <a:srgbClr val="000000">
                      <a:alpha val="43137"/>
                    </a:srgbClr>
                  </a:outerShdw>
                </a:effectLst>
              </a:rPr>
              <a:t>Portales de empleo</a:t>
            </a:r>
          </a:p>
          <a:p>
            <a:pPr marL="285750" indent="-285750">
              <a:buFontTx/>
              <a:buChar char="-"/>
            </a:pPr>
            <a:r>
              <a:rPr lang="es-ES" b="1" dirty="0" smtClean="0">
                <a:solidFill>
                  <a:schemeClr val="bg1"/>
                </a:solidFill>
                <a:effectLst>
                  <a:outerShdw blurRad="38100" dist="38100" dir="2700000" algn="tl">
                    <a:srgbClr val="000000">
                      <a:alpha val="43137"/>
                    </a:srgbClr>
                  </a:outerShdw>
                </a:effectLst>
              </a:rPr>
              <a:t>Buscadores</a:t>
            </a:r>
          </a:p>
          <a:p>
            <a:pPr marL="285750" indent="-285750">
              <a:buFontTx/>
              <a:buChar char="-"/>
            </a:pPr>
            <a:r>
              <a:rPr lang="es-ES" b="1" dirty="0" err="1" smtClean="0">
                <a:solidFill>
                  <a:schemeClr val="bg1"/>
                </a:solidFill>
                <a:effectLst>
                  <a:outerShdw blurRad="38100" dist="38100" dir="2700000" algn="tl">
                    <a:srgbClr val="000000">
                      <a:alpha val="43137"/>
                    </a:srgbClr>
                  </a:outerShdw>
                </a:effectLst>
              </a:rPr>
              <a:t>Metabuscadores</a:t>
            </a:r>
            <a:r>
              <a:rPr lang="es-ES" dirty="0" smtClean="0"/>
              <a:t> </a:t>
            </a:r>
            <a:endParaRPr lang="es-ES" dirty="0"/>
          </a:p>
        </p:txBody>
      </p:sp>
    </p:spTree>
    <p:extLst>
      <p:ext uri="{BB962C8B-B14F-4D97-AF65-F5344CB8AC3E}">
        <p14:creationId xmlns:p14="http://schemas.microsoft.com/office/powerpoint/2010/main" val="174946788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6999"/>
            <a:ext cx="6400800" cy="4800600"/>
          </a:xfrm>
          <a:prstGeom prst="rect">
            <a:avLst/>
          </a:prstGeom>
        </p:spPr>
      </p:pic>
      <p:sp>
        <p:nvSpPr>
          <p:cNvPr id="4" name="Rectángulo 3"/>
          <p:cNvSpPr/>
          <p:nvPr/>
        </p:nvSpPr>
        <p:spPr>
          <a:xfrm>
            <a:off x="0" y="0"/>
            <a:ext cx="9144000" cy="1099457"/>
          </a:xfrm>
          <a:prstGeom prst="rect">
            <a:avLst/>
          </a:prstGeom>
          <a:solidFill>
            <a:srgbClr val="C61E3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p:cNvSpPr txBox="1"/>
          <p:nvPr/>
        </p:nvSpPr>
        <p:spPr>
          <a:xfrm>
            <a:off x="207111" y="407667"/>
            <a:ext cx="3036832" cy="461665"/>
          </a:xfrm>
          <a:prstGeom prst="rect">
            <a:avLst/>
          </a:prstGeom>
          <a:noFill/>
        </p:spPr>
        <p:txBody>
          <a:bodyPr wrap="square" rtlCol="0">
            <a:spAutoFit/>
          </a:bodyPr>
          <a:lstStyle/>
          <a:p>
            <a:pPr algn="just"/>
            <a:r>
              <a:rPr lang="es-ES" sz="2400" b="1" dirty="0" smtClean="0">
                <a:solidFill>
                  <a:schemeClr val="bg1"/>
                </a:solidFill>
                <a:effectLst>
                  <a:outerShdw blurRad="38100" dist="38100" dir="2700000" algn="tl">
                    <a:srgbClr val="000000">
                      <a:alpha val="43137"/>
                    </a:srgbClr>
                  </a:outerShdw>
                </a:effectLst>
              </a:rPr>
              <a:t>RECURSOS BÁSICOS</a:t>
            </a:r>
            <a:endParaRPr lang="es-ES" sz="2400" b="1" dirty="0">
              <a:solidFill>
                <a:schemeClr val="bg1"/>
              </a:solidFill>
              <a:effectLst>
                <a:outerShdw blurRad="38100" dist="38100" dir="2700000" algn="tl">
                  <a:srgbClr val="000000">
                    <a:alpha val="43137"/>
                  </a:srgbClr>
                </a:outerShdw>
              </a:effectLst>
            </a:endParaRPr>
          </a:p>
        </p:txBody>
      </p:sp>
      <p:sp>
        <p:nvSpPr>
          <p:cNvPr id="8" name="CuadroTexto 7"/>
          <p:cNvSpPr txBox="1"/>
          <p:nvPr/>
        </p:nvSpPr>
        <p:spPr>
          <a:xfrm>
            <a:off x="5845771" y="1513116"/>
            <a:ext cx="2928115" cy="461665"/>
          </a:xfrm>
          <a:prstGeom prst="rect">
            <a:avLst/>
          </a:prstGeom>
          <a:solidFill>
            <a:schemeClr val="bg2">
              <a:alpha val="80000"/>
            </a:schemeClr>
          </a:solidFill>
        </p:spPr>
        <p:txBody>
          <a:bodyPr wrap="square" rtlCol="0">
            <a:spAutoFit/>
          </a:bodyPr>
          <a:lstStyle/>
          <a:p>
            <a:pPr lvl="1"/>
            <a:r>
              <a:rPr lang="es-ES" sz="2400" b="1" dirty="0" smtClean="0">
                <a:solidFill>
                  <a:srgbClr val="C00000"/>
                </a:solidFill>
                <a:effectLst>
                  <a:outerShdw blurRad="38100" dist="38100" dir="2700000" algn="tl">
                    <a:srgbClr val="000000">
                      <a:alpha val="43137"/>
                    </a:srgbClr>
                  </a:outerShdw>
                </a:effectLst>
              </a:rPr>
              <a:t>REDES SOCIALES </a:t>
            </a:r>
          </a:p>
        </p:txBody>
      </p:sp>
      <p:sp>
        <p:nvSpPr>
          <p:cNvPr id="2" name="Flecha abajo 1"/>
          <p:cNvSpPr/>
          <p:nvPr/>
        </p:nvSpPr>
        <p:spPr>
          <a:xfrm>
            <a:off x="7048571" y="2111830"/>
            <a:ext cx="538772" cy="1033166"/>
          </a:xfrm>
          <a:prstGeom prst="downArrow">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Flecha abajo 6"/>
          <p:cNvSpPr/>
          <p:nvPr/>
        </p:nvSpPr>
        <p:spPr>
          <a:xfrm>
            <a:off x="7040442" y="4191871"/>
            <a:ext cx="538772" cy="1076816"/>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CuadroTexto 8"/>
          <p:cNvSpPr txBox="1"/>
          <p:nvPr/>
        </p:nvSpPr>
        <p:spPr>
          <a:xfrm>
            <a:off x="6067478" y="5514176"/>
            <a:ext cx="2500957" cy="461665"/>
          </a:xfrm>
          <a:prstGeom prst="rect">
            <a:avLst/>
          </a:prstGeom>
          <a:solidFill>
            <a:schemeClr val="bg2">
              <a:alpha val="80000"/>
            </a:schemeClr>
          </a:solidFill>
        </p:spPr>
        <p:txBody>
          <a:bodyPr wrap="square" rtlCol="0">
            <a:spAutoFit/>
          </a:bodyPr>
          <a:lstStyle/>
          <a:p>
            <a:pPr lvl="1"/>
            <a:r>
              <a:rPr lang="es-ES" sz="2400" b="1" dirty="0" smtClean="0">
                <a:solidFill>
                  <a:srgbClr val="C00000"/>
                </a:solidFill>
                <a:effectLst>
                  <a:outerShdw blurRad="38100" dist="38100" dir="2700000" algn="tl">
                    <a:srgbClr val="000000">
                      <a:alpha val="43137"/>
                    </a:srgbClr>
                  </a:outerShdw>
                </a:effectLst>
              </a:rPr>
              <a:t>PERSONAS</a:t>
            </a:r>
          </a:p>
        </p:txBody>
      </p:sp>
      <p:sp>
        <p:nvSpPr>
          <p:cNvPr id="10" name="CuadroTexto 9"/>
          <p:cNvSpPr txBox="1"/>
          <p:nvPr/>
        </p:nvSpPr>
        <p:spPr>
          <a:xfrm>
            <a:off x="5845770" y="3446466"/>
            <a:ext cx="2928115" cy="461665"/>
          </a:xfrm>
          <a:prstGeom prst="rect">
            <a:avLst/>
          </a:prstGeom>
          <a:solidFill>
            <a:schemeClr val="bg2">
              <a:alpha val="80000"/>
            </a:schemeClr>
          </a:solidFill>
        </p:spPr>
        <p:txBody>
          <a:bodyPr wrap="square" rtlCol="0">
            <a:spAutoFit/>
          </a:bodyPr>
          <a:lstStyle/>
          <a:p>
            <a:pPr lvl="1"/>
            <a:r>
              <a:rPr lang="es-ES" sz="2400" b="1" dirty="0" smtClean="0">
                <a:solidFill>
                  <a:srgbClr val="C00000"/>
                </a:solidFill>
                <a:effectLst>
                  <a:outerShdw blurRad="38100" dist="38100" dir="2700000" algn="tl">
                    <a:srgbClr val="000000">
                      <a:alpha val="43137"/>
                    </a:srgbClr>
                  </a:outerShdw>
                </a:effectLst>
              </a:rPr>
              <a:t>NETWORKING</a:t>
            </a:r>
          </a:p>
        </p:txBody>
      </p:sp>
    </p:spTree>
    <p:extLst>
      <p:ext uri="{BB962C8B-B14F-4D97-AF65-F5344CB8AC3E}">
        <p14:creationId xmlns:p14="http://schemas.microsoft.com/office/powerpoint/2010/main" val="34602650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de infojob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7312" y="2840120"/>
            <a:ext cx="1161025" cy="3449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de infoemple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4064" y="876825"/>
            <a:ext cx="1760311" cy="1244402"/>
          </a:xfrm>
          <a:prstGeom prst="rect">
            <a:avLst/>
          </a:prstGeom>
          <a:noFill/>
          <a:extLst>
            <a:ext uri="{909E8E84-426E-40DD-AFC4-6F175D3DCCD1}">
              <a14:hiddenFill xmlns:a14="http://schemas.microsoft.com/office/drawing/2010/main">
                <a:solidFill>
                  <a:srgbClr val="FFFFFF"/>
                </a:solidFill>
              </a14:hiddenFill>
            </a:ext>
          </a:extLst>
        </p:spPr>
      </p:pic>
      <p:sp>
        <p:nvSpPr>
          <p:cNvPr id="16" name="Llamada de flecha a la derecha 15"/>
          <p:cNvSpPr/>
          <p:nvPr/>
        </p:nvSpPr>
        <p:spPr>
          <a:xfrm>
            <a:off x="636812" y="4158344"/>
            <a:ext cx="4256315" cy="2031324"/>
          </a:xfrm>
          <a:prstGeom prst="rightArrowCallout">
            <a:avLst/>
          </a:prstGeom>
          <a:solidFill>
            <a:schemeClr val="bg2">
              <a:lumMod val="90000"/>
            </a:schemeClr>
          </a:solidFill>
          <a:ln>
            <a:solidFill>
              <a:srgbClr val="D12F4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Llamada de flecha a la derecha 1"/>
          <p:cNvSpPr/>
          <p:nvPr/>
        </p:nvSpPr>
        <p:spPr>
          <a:xfrm>
            <a:off x="642256" y="1541546"/>
            <a:ext cx="4256315" cy="1643432"/>
          </a:xfrm>
          <a:prstGeom prst="rightArrowCallout">
            <a:avLst/>
          </a:prstGeom>
          <a:solidFill>
            <a:schemeClr val="bg2"/>
          </a:solidFill>
          <a:ln>
            <a:solidFill>
              <a:schemeClr val="accent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ángulo 3"/>
          <p:cNvSpPr/>
          <p:nvPr/>
        </p:nvSpPr>
        <p:spPr>
          <a:xfrm>
            <a:off x="0" y="0"/>
            <a:ext cx="9144000" cy="1099457"/>
          </a:xfrm>
          <a:prstGeom prst="rect">
            <a:avLst/>
          </a:prstGeom>
          <a:solidFill>
            <a:srgbClr val="C61E3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p:cNvSpPr txBox="1"/>
          <p:nvPr/>
        </p:nvSpPr>
        <p:spPr>
          <a:xfrm>
            <a:off x="207111" y="407667"/>
            <a:ext cx="2291302" cy="461665"/>
          </a:xfrm>
          <a:prstGeom prst="rect">
            <a:avLst/>
          </a:prstGeom>
          <a:noFill/>
        </p:spPr>
        <p:txBody>
          <a:bodyPr wrap="square" rtlCol="0">
            <a:spAutoFit/>
          </a:bodyPr>
          <a:lstStyle/>
          <a:p>
            <a:pPr algn="just"/>
            <a:r>
              <a:rPr lang="es-ES" sz="2400" b="1" dirty="0" smtClean="0">
                <a:solidFill>
                  <a:schemeClr val="bg1"/>
                </a:solidFill>
                <a:effectLst>
                  <a:outerShdw blurRad="38100" dist="38100" dir="2700000" algn="tl">
                    <a:srgbClr val="000000">
                      <a:alpha val="43137"/>
                    </a:srgbClr>
                  </a:outerShdw>
                </a:effectLst>
              </a:rPr>
              <a:t>RECURSOS</a:t>
            </a:r>
            <a:endParaRPr lang="es-ES" sz="2400" b="1" dirty="0">
              <a:solidFill>
                <a:schemeClr val="bg1"/>
              </a:solidFill>
              <a:effectLst>
                <a:outerShdw blurRad="38100" dist="38100" dir="2700000" algn="tl">
                  <a:srgbClr val="000000">
                    <a:alpha val="43137"/>
                  </a:srgbClr>
                </a:outerShdw>
              </a:effectLst>
            </a:endParaRPr>
          </a:p>
        </p:txBody>
      </p:sp>
      <p:sp>
        <p:nvSpPr>
          <p:cNvPr id="3" name="CuadroTexto 2"/>
          <p:cNvSpPr txBox="1"/>
          <p:nvPr/>
        </p:nvSpPr>
        <p:spPr>
          <a:xfrm>
            <a:off x="761999" y="1703066"/>
            <a:ext cx="2362200" cy="369332"/>
          </a:xfrm>
          <a:prstGeom prst="rect">
            <a:avLst/>
          </a:prstGeom>
          <a:noFill/>
        </p:spPr>
        <p:txBody>
          <a:bodyPr wrap="square" rtlCol="0">
            <a:spAutoFit/>
          </a:bodyPr>
          <a:lstStyle/>
          <a:p>
            <a:pPr algn="ctr"/>
            <a:r>
              <a:rPr lang="es-ES" b="1" dirty="0" smtClean="0">
                <a:solidFill>
                  <a:schemeClr val="accent1">
                    <a:lumMod val="75000"/>
                  </a:schemeClr>
                </a:solidFill>
                <a:effectLst>
                  <a:outerShdw blurRad="38100" dist="38100" dir="2700000" algn="tl">
                    <a:srgbClr val="000000">
                      <a:alpha val="43137"/>
                    </a:srgbClr>
                  </a:outerShdw>
                </a:effectLst>
              </a:rPr>
              <a:t>PORTALES DE EMPLEO </a:t>
            </a:r>
            <a:endParaRPr lang="es-ES" b="1" dirty="0">
              <a:solidFill>
                <a:schemeClr val="accent1">
                  <a:lumMod val="75000"/>
                </a:schemeClr>
              </a:solidFill>
              <a:effectLst>
                <a:outerShdw blurRad="38100" dist="38100" dir="2700000" algn="tl">
                  <a:srgbClr val="000000">
                    <a:alpha val="43137"/>
                  </a:srgbClr>
                </a:outerShdw>
              </a:effectLst>
            </a:endParaRPr>
          </a:p>
        </p:txBody>
      </p:sp>
      <p:sp>
        <p:nvSpPr>
          <p:cNvPr id="11" name="CuadroTexto 10"/>
          <p:cNvSpPr txBox="1"/>
          <p:nvPr/>
        </p:nvSpPr>
        <p:spPr>
          <a:xfrm>
            <a:off x="805543" y="4348295"/>
            <a:ext cx="2362200" cy="646331"/>
          </a:xfrm>
          <a:prstGeom prst="rect">
            <a:avLst/>
          </a:prstGeom>
          <a:noFill/>
        </p:spPr>
        <p:txBody>
          <a:bodyPr wrap="square" rtlCol="0">
            <a:spAutoFit/>
          </a:bodyPr>
          <a:lstStyle/>
          <a:p>
            <a:pPr algn="ctr"/>
            <a:r>
              <a:rPr lang="es-ES" b="1" dirty="0" smtClean="0">
                <a:solidFill>
                  <a:srgbClr val="C00000"/>
                </a:solidFill>
                <a:effectLst>
                  <a:outerShdw blurRad="38100" dist="38100" dir="2700000" algn="tl">
                    <a:srgbClr val="000000">
                      <a:alpha val="43137"/>
                    </a:srgbClr>
                  </a:outerShdw>
                </a:effectLst>
              </a:rPr>
              <a:t>METABUCADORES DE EMPLEO </a:t>
            </a:r>
            <a:endParaRPr lang="es-ES" b="1" dirty="0">
              <a:solidFill>
                <a:srgbClr val="C00000"/>
              </a:solidFill>
              <a:effectLst>
                <a:outerShdw blurRad="38100" dist="38100" dir="2700000" algn="tl">
                  <a:srgbClr val="000000">
                    <a:alpha val="43137"/>
                  </a:srgbClr>
                </a:outerShdw>
              </a:effectLst>
            </a:endParaRPr>
          </a:p>
        </p:txBody>
      </p:sp>
      <p:sp>
        <p:nvSpPr>
          <p:cNvPr id="13" name="CuadroTexto 12"/>
          <p:cNvSpPr txBox="1"/>
          <p:nvPr/>
        </p:nvSpPr>
        <p:spPr>
          <a:xfrm>
            <a:off x="636812" y="5112450"/>
            <a:ext cx="2764973" cy="1077218"/>
          </a:xfrm>
          <a:prstGeom prst="rect">
            <a:avLst/>
          </a:prstGeom>
          <a:noFill/>
        </p:spPr>
        <p:txBody>
          <a:bodyPr wrap="square" rtlCol="0">
            <a:spAutoFit/>
          </a:bodyPr>
          <a:lstStyle/>
          <a:p>
            <a:pPr algn="ctr"/>
            <a:r>
              <a:rPr lang="es-ES" sz="1600" dirty="0" smtClean="0"/>
              <a:t>Reúnen en un mismo sitio las ofertas de empleo de los buscadores/portales de empleo</a:t>
            </a:r>
            <a:endParaRPr lang="es-ES" sz="1600" dirty="0"/>
          </a:p>
        </p:txBody>
      </p:sp>
      <p:sp>
        <p:nvSpPr>
          <p:cNvPr id="15" name="CuadroTexto 14"/>
          <p:cNvSpPr txBox="1"/>
          <p:nvPr/>
        </p:nvSpPr>
        <p:spPr>
          <a:xfrm>
            <a:off x="761999" y="2238502"/>
            <a:ext cx="2405744" cy="830997"/>
          </a:xfrm>
          <a:prstGeom prst="rect">
            <a:avLst/>
          </a:prstGeom>
          <a:noFill/>
        </p:spPr>
        <p:txBody>
          <a:bodyPr wrap="square" rtlCol="0">
            <a:spAutoFit/>
          </a:bodyPr>
          <a:lstStyle/>
          <a:p>
            <a:pPr algn="ctr"/>
            <a:r>
              <a:rPr lang="es-ES" sz="1600" dirty="0" smtClean="0"/>
              <a:t>Ponen ofertas de empleo y gestionan el CV de los candidatos</a:t>
            </a:r>
            <a:endParaRPr lang="es-ES" sz="1600" dirty="0"/>
          </a:p>
        </p:txBody>
      </p:sp>
      <p:pic>
        <p:nvPicPr>
          <p:cNvPr id="1030" name="Picture 6" descr="Resultado de imagen de monster emple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0990" y="1725586"/>
            <a:ext cx="1618643" cy="63127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sultado de imagen de trabajando.co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33192" y="2506635"/>
            <a:ext cx="1202879" cy="68988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sultado de imagen de bebe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00981" y="2414036"/>
            <a:ext cx="961637" cy="50948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esultado de imagen de linkedi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04037" y="1818350"/>
            <a:ext cx="1208129" cy="44574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Resultado de imagen de disjob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20302" y="3158915"/>
            <a:ext cx="1027603" cy="58166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Resultado de imagen de indeed"/>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33192" y="5668760"/>
            <a:ext cx="1133726" cy="30232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Resultado de imagen de empleato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67839" y="4147024"/>
            <a:ext cx="2312533" cy="647509"/>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20" descr="Resultado de imagen de jooble"/>
          <p:cNvSpPr>
            <a:spLocks noChangeAspect="1" noChangeArrowheads="1"/>
          </p:cNvSpPr>
          <p:nvPr/>
        </p:nvSpPr>
        <p:spPr bwMode="auto">
          <a:xfrm>
            <a:off x="155575" y="-1576388"/>
            <a:ext cx="4314825" cy="3295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 name="AutoShape 22" descr="Resultado de imagen de jooble"/>
          <p:cNvSpPr>
            <a:spLocks noChangeAspect="1" noChangeArrowheads="1"/>
          </p:cNvSpPr>
          <p:nvPr/>
        </p:nvSpPr>
        <p:spPr bwMode="auto">
          <a:xfrm>
            <a:off x="155575" y="-519239"/>
            <a:ext cx="1961003" cy="149555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48" name="Picture 24" descr="Resultado de imagen de joobl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015148" y="4893275"/>
            <a:ext cx="1618044" cy="551037"/>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Resultado de imagen de opcion empleo"/>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70431" y="5703921"/>
            <a:ext cx="2342838" cy="267166"/>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Resultado de imagen de trovi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572909" y="4147024"/>
            <a:ext cx="1111868" cy="1111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6007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657" y="1276999"/>
            <a:ext cx="6719749" cy="3214789"/>
          </a:xfrm>
          <a:prstGeom prst="rect">
            <a:avLst/>
          </a:prstGeom>
        </p:spPr>
      </p:pic>
      <p:sp>
        <p:nvSpPr>
          <p:cNvPr id="4" name="Rectángulo 3"/>
          <p:cNvSpPr/>
          <p:nvPr/>
        </p:nvSpPr>
        <p:spPr>
          <a:xfrm>
            <a:off x="0" y="0"/>
            <a:ext cx="9144000" cy="1099457"/>
          </a:xfrm>
          <a:prstGeom prst="rect">
            <a:avLst/>
          </a:prstGeom>
          <a:solidFill>
            <a:srgbClr val="C61E3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p:cNvSpPr txBox="1"/>
          <p:nvPr/>
        </p:nvSpPr>
        <p:spPr>
          <a:xfrm>
            <a:off x="207111" y="407667"/>
            <a:ext cx="5170432" cy="461665"/>
          </a:xfrm>
          <a:prstGeom prst="rect">
            <a:avLst/>
          </a:prstGeom>
          <a:noFill/>
        </p:spPr>
        <p:txBody>
          <a:bodyPr wrap="square" rtlCol="0">
            <a:spAutoFit/>
          </a:bodyPr>
          <a:lstStyle/>
          <a:p>
            <a:pPr algn="just"/>
            <a:r>
              <a:rPr lang="es-ES" sz="2400" b="1" dirty="0" smtClean="0">
                <a:solidFill>
                  <a:schemeClr val="bg1"/>
                </a:solidFill>
                <a:effectLst>
                  <a:outerShdw blurRad="38100" dist="38100" dir="2700000" algn="tl">
                    <a:srgbClr val="000000">
                      <a:alpha val="43137"/>
                    </a:srgbClr>
                  </a:outerShdw>
                </a:effectLst>
              </a:rPr>
              <a:t>LOS METABUSCADORES</a:t>
            </a:r>
            <a:endParaRPr lang="es-ES" sz="2400" b="1" dirty="0">
              <a:solidFill>
                <a:schemeClr val="bg1"/>
              </a:solidFill>
              <a:effectLst>
                <a:outerShdw blurRad="38100" dist="38100" dir="2700000" algn="tl">
                  <a:srgbClr val="000000">
                    <a:alpha val="43137"/>
                  </a:srgbClr>
                </a:outerShdw>
              </a:effectLst>
            </a:endParaRPr>
          </a:p>
        </p:txBody>
      </p:sp>
      <p:sp>
        <p:nvSpPr>
          <p:cNvPr id="11" name="CuadroTexto 10"/>
          <p:cNvSpPr txBox="1"/>
          <p:nvPr/>
        </p:nvSpPr>
        <p:spPr>
          <a:xfrm>
            <a:off x="207110" y="1524033"/>
            <a:ext cx="2525203" cy="369332"/>
          </a:xfrm>
          <a:prstGeom prst="rect">
            <a:avLst/>
          </a:prstGeom>
          <a:noFill/>
        </p:spPr>
        <p:txBody>
          <a:bodyPr wrap="square" rtlCol="0">
            <a:spAutoFit/>
          </a:bodyPr>
          <a:lstStyle/>
          <a:p>
            <a:pPr algn="ctr"/>
            <a:r>
              <a:rPr lang="es-ES" b="1" dirty="0" smtClean="0">
                <a:solidFill>
                  <a:srgbClr val="A50021"/>
                </a:solidFill>
                <a:effectLst>
                  <a:outerShdw blurRad="38100" dist="38100" dir="2700000" algn="tl">
                    <a:srgbClr val="000000">
                      <a:alpha val="43137"/>
                    </a:srgbClr>
                  </a:outerShdw>
                </a:effectLst>
              </a:rPr>
              <a:t>¿ POR QUÉ USARLOS ?</a:t>
            </a:r>
            <a:endParaRPr lang="es-ES" b="1" dirty="0">
              <a:solidFill>
                <a:srgbClr val="A50021"/>
              </a:solidFill>
              <a:effectLst>
                <a:outerShdw blurRad="38100" dist="38100" dir="2700000" algn="tl">
                  <a:srgbClr val="000000">
                    <a:alpha val="43137"/>
                  </a:srgbClr>
                </a:outerShdw>
              </a:effectLst>
            </a:endParaRPr>
          </a:p>
        </p:txBody>
      </p:sp>
      <p:sp>
        <p:nvSpPr>
          <p:cNvPr id="13" name="CuadroTexto 12"/>
          <p:cNvSpPr txBox="1"/>
          <p:nvPr/>
        </p:nvSpPr>
        <p:spPr>
          <a:xfrm>
            <a:off x="2095500" y="4491788"/>
            <a:ext cx="6564086" cy="923330"/>
          </a:xfrm>
          <a:prstGeom prst="rect">
            <a:avLst/>
          </a:prstGeom>
          <a:noFill/>
        </p:spPr>
        <p:txBody>
          <a:bodyPr wrap="square" rtlCol="0">
            <a:spAutoFit/>
          </a:bodyPr>
          <a:lstStyle/>
          <a:p>
            <a:pPr marL="342900" indent="-342900" algn="ctr">
              <a:buFont typeface="+mj-lt"/>
              <a:buAutoNum type="arabicPeriod"/>
            </a:pPr>
            <a:r>
              <a:rPr lang="es-ES" b="1" dirty="0" smtClean="0"/>
              <a:t>Ahorra tiempo a candidatos y empresas. </a:t>
            </a:r>
          </a:p>
          <a:p>
            <a:pPr marL="342900" indent="-342900" algn="ctr">
              <a:buFont typeface="+mj-lt"/>
              <a:buAutoNum type="arabicPeriod"/>
            </a:pPr>
            <a:r>
              <a:rPr lang="es-ES" b="1" dirty="0" smtClean="0"/>
              <a:t>Están especializados en lo que buscas. </a:t>
            </a:r>
          </a:p>
          <a:p>
            <a:pPr marL="342900" indent="-342900" algn="ctr">
              <a:buFont typeface="+mj-lt"/>
              <a:buAutoNum type="arabicPeriod"/>
            </a:pPr>
            <a:r>
              <a:rPr lang="es-ES" b="1" dirty="0" smtClean="0"/>
              <a:t>Disponen de filtros específicos para encontrar lo que necesitas. </a:t>
            </a:r>
          </a:p>
        </p:txBody>
      </p:sp>
    </p:spTree>
    <p:extLst>
      <p:ext uri="{BB962C8B-B14F-4D97-AF65-F5344CB8AC3E}">
        <p14:creationId xmlns:p14="http://schemas.microsoft.com/office/powerpoint/2010/main" val="34278713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837</TotalTime>
  <Words>358</Words>
  <Application>Microsoft Office PowerPoint</Application>
  <PresentationFormat>Presentación en pantalla (4:3)</PresentationFormat>
  <Paragraphs>90</Paragraphs>
  <Slides>14</Slides>
  <Notes>0</Notes>
  <HiddenSlides>1</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14</vt:i4>
      </vt:variant>
    </vt:vector>
  </HeadingPairs>
  <TitlesOfParts>
    <vt:vector size="19" baseType="lpstr">
      <vt:lpstr>Arial</vt:lpstr>
      <vt:lpstr>Calibri</vt:lpstr>
      <vt:lpstr>Calibri Light</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Belén Huertas Nadal</dc:creator>
  <cp:lastModifiedBy>Belén Huertas Nadal</cp:lastModifiedBy>
  <cp:revision>60</cp:revision>
  <dcterms:created xsi:type="dcterms:W3CDTF">2015-10-19T13:58:02Z</dcterms:created>
  <dcterms:modified xsi:type="dcterms:W3CDTF">2017-11-29T10:13:31Z</dcterms:modified>
</cp:coreProperties>
</file>