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437" r:id="rId4"/>
    <p:sldId id="349" r:id="rId5"/>
    <p:sldId id="302" r:id="rId6"/>
    <p:sldId id="303" r:id="rId7"/>
    <p:sldId id="350" r:id="rId8"/>
    <p:sldId id="268" r:id="rId9"/>
    <p:sldId id="275" r:id="rId10"/>
    <p:sldId id="436" r:id="rId11"/>
    <p:sldId id="346" r:id="rId12"/>
    <p:sldId id="259" r:id="rId13"/>
    <p:sldId id="277" r:id="rId14"/>
    <p:sldId id="351" r:id="rId15"/>
    <p:sldId id="352" r:id="rId16"/>
    <p:sldId id="339" r:id="rId17"/>
    <p:sldId id="340" r:id="rId18"/>
    <p:sldId id="341" r:id="rId19"/>
    <p:sldId id="353" r:id="rId20"/>
    <p:sldId id="324" r:id="rId21"/>
    <p:sldId id="354" r:id="rId22"/>
    <p:sldId id="326" r:id="rId23"/>
    <p:sldId id="330" r:id="rId24"/>
    <p:sldId id="331" r:id="rId25"/>
    <p:sldId id="332" r:id="rId26"/>
    <p:sldId id="333" r:id="rId27"/>
    <p:sldId id="355" r:id="rId28"/>
    <p:sldId id="335" r:id="rId29"/>
    <p:sldId id="337" r:id="rId30"/>
    <p:sldId id="356" r:id="rId31"/>
    <p:sldId id="347" r:id="rId32"/>
    <p:sldId id="312" r:id="rId33"/>
    <p:sldId id="357" r:id="rId34"/>
    <p:sldId id="358" r:id="rId35"/>
    <p:sldId id="314" r:id="rId36"/>
    <p:sldId id="359" r:id="rId37"/>
    <p:sldId id="271" r:id="rId38"/>
    <p:sldId id="291" r:id="rId39"/>
    <p:sldId id="292" r:id="rId40"/>
    <p:sldId id="360" r:id="rId41"/>
    <p:sldId id="318" r:id="rId42"/>
    <p:sldId id="279" r:id="rId43"/>
    <p:sldId id="293" r:id="rId44"/>
    <p:sldId id="295" r:id="rId45"/>
    <p:sldId id="296" r:id="rId46"/>
    <p:sldId id="297" r:id="rId47"/>
    <p:sldId id="298" r:id="rId48"/>
    <p:sldId id="299" r:id="rId49"/>
    <p:sldId id="300" r:id="rId50"/>
    <p:sldId id="348" r:id="rId51"/>
    <p:sldId id="269" r:id="rId52"/>
    <p:sldId id="342" r:id="rId53"/>
    <p:sldId id="343" r:id="rId54"/>
    <p:sldId id="325" r:id="rId55"/>
    <p:sldId id="327" r:id="rId56"/>
    <p:sldId id="328" r:id="rId57"/>
    <p:sldId id="329" r:id="rId58"/>
    <p:sldId id="334" r:id="rId59"/>
    <p:sldId id="344" r:id="rId60"/>
    <p:sldId id="345" r:id="rId61"/>
    <p:sldId id="336" r:id="rId62"/>
    <p:sldId id="338" r:id="rId63"/>
    <p:sldId id="435" r:id="rId6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412"/>
    <a:srgbClr val="FBFBFB"/>
    <a:srgbClr val="F7F7F7"/>
    <a:srgbClr val="2B8D34"/>
    <a:srgbClr val="F6960A"/>
    <a:srgbClr val="57257D"/>
    <a:srgbClr val="934BC9"/>
    <a:srgbClr val="55CB60"/>
    <a:srgbClr val="FB1D2D"/>
    <a:srgbClr val="E20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0A568-A6C2-4A75-96AF-5B8DB996733B}"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s-ES"/>
        </a:p>
      </dgm:t>
    </dgm:pt>
    <dgm:pt modelId="{9283438F-1E04-446D-8599-790DF4B0D076}">
      <dgm:prSet phldrT="[Texto]" custT="1"/>
      <dgm:spPr>
        <a:solidFill>
          <a:schemeClr val="accent1">
            <a:lumMod val="75000"/>
          </a:schemeClr>
        </a:solidFill>
      </dgm:spPr>
      <dgm:t>
        <a:bodyPr/>
        <a:lstStyle/>
        <a:p>
          <a:r>
            <a:rPr lang="es-ES" sz="2000" b="1" dirty="0"/>
            <a:t>PRESIÓN</a:t>
          </a:r>
        </a:p>
      </dgm:t>
    </dgm:pt>
    <dgm:pt modelId="{4F1F5E81-EF2F-45FE-A8B6-123D0426C28C}" type="parTrans" cxnId="{09901E58-ED92-4ECF-97E2-332B656F17AB}">
      <dgm:prSet/>
      <dgm:spPr/>
      <dgm:t>
        <a:bodyPr/>
        <a:lstStyle/>
        <a:p>
          <a:endParaRPr lang="es-ES"/>
        </a:p>
      </dgm:t>
    </dgm:pt>
    <dgm:pt modelId="{B4D5A1CC-5FFB-455F-BA65-D0D41EF5695A}" type="sibTrans" cxnId="{09901E58-ED92-4ECF-97E2-332B656F17AB}">
      <dgm:prSet/>
      <dgm:spPr/>
      <dgm:t>
        <a:bodyPr/>
        <a:lstStyle/>
        <a:p>
          <a:endParaRPr lang="es-ES"/>
        </a:p>
      </dgm:t>
    </dgm:pt>
    <dgm:pt modelId="{48E2326B-CD72-4E67-A82A-909FEC1D330B}">
      <dgm:prSet phldrT="[Texto]" custT="1"/>
      <dgm:spPr/>
      <dgm:t>
        <a:bodyPr/>
        <a:lstStyle/>
        <a:p>
          <a:endParaRPr lang="es-ES" sz="1600" dirty="0"/>
        </a:p>
      </dgm:t>
    </dgm:pt>
    <dgm:pt modelId="{701D8252-4D9F-430E-B990-A658488CA7C5}" type="parTrans" cxnId="{4516FA7D-B1B5-4B80-BFCB-5B567A165C8A}">
      <dgm:prSet/>
      <dgm:spPr/>
      <dgm:t>
        <a:bodyPr/>
        <a:lstStyle/>
        <a:p>
          <a:endParaRPr lang="es-ES"/>
        </a:p>
      </dgm:t>
    </dgm:pt>
    <dgm:pt modelId="{91020ED9-8D3E-4ED2-A643-AFF8F2C19BA6}" type="sibTrans" cxnId="{4516FA7D-B1B5-4B80-BFCB-5B567A165C8A}">
      <dgm:prSet/>
      <dgm:spPr/>
      <dgm:t>
        <a:bodyPr/>
        <a:lstStyle/>
        <a:p>
          <a:endParaRPr lang="es-ES"/>
        </a:p>
      </dgm:t>
    </dgm:pt>
    <dgm:pt modelId="{4C85D13D-BB16-4418-93C4-E01A1CA829B2}">
      <dgm:prSet phldrT="[Texto]" custT="1"/>
      <dgm:spPr>
        <a:solidFill>
          <a:srgbClr val="2B8D34"/>
        </a:solidFill>
      </dgm:spPr>
      <dgm:t>
        <a:bodyPr/>
        <a:lstStyle/>
        <a:p>
          <a:endParaRPr lang="es-ES" sz="2400" dirty="0"/>
        </a:p>
      </dgm:t>
    </dgm:pt>
    <dgm:pt modelId="{2028181A-394E-4428-BE45-D70EBF053273}" type="parTrans" cxnId="{8E5AE8C7-5706-4109-9AC0-EFE0121748C3}">
      <dgm:prSet/>
      <dgm:spPr/>
      <dgm:t>
        <a:bodyPr/>
        <a:lstStyle/>
        <a:p>
          <a:endParaRPr lang="es-ES"/>
        </a:p>
      </dgm:t>
    </dgm:pt>
    <dgm:pt modelId="{841DF547-5D0A-49C3-937F-A0218C1A9C1F}" type="sibTrans" cxnId="{8E5AE8C7-5706-4109-9AC0-EFE0121748C3}">
      <dgm:prSet/>
      <dgm:spPr/>
      <dgm:t>
        <a:bodyPr/>
        <a:lstStyle/>
        <a:p>
          <a:endParaRPr lang="es-ES"/>
        </a:p>
      </dgm:t>
    </dgm:pt>
    <dgm:pt modelId="{9D093327-230C-4E69-A1D6-17441C621169}">
      <dgm:prSet phldrT="[Texto]" custT="1"/>
      <dgm:spPr>
        <a:solidFill>
          <a:schemeClr val="accent4">
            <a:lumMod val="60000"/>
            <a:lumOff val="40000"/>
          </a:schemeClr>
        </a:solidFill>
      </dgm:spPr>
      <dgm:t>
        <a:bodyPr/>
        <a:lstStyle/>
        <a:p>
          <a:endParaRPr lang="es-ES" sz="1600" dirty="0"/>
        </a:p>
      </dgm:t>
    </dgm:pt>
    <dgm:pt modelId="{EDA784C1-B09F-436D-8ABF-E9A754172F1E}" type="parTrans" cxnId="{0309832E-834F-43A2-B32A-C342810FE8DE}">
      <dgm:prSet/>
      <dgm:spPr/>
      <dgm:t>
        <a:bodyPr/>
        <a:lstStyle/>
        <a:p>
          <a:endParaRPr lang="es-ES"/>
        </a:p>
      </dgm:t>
    </dgm:pt>
    <dgm:pt modelId="{BE6972E7-C056-49B7-B9DB-E163705B5485}" type="sibTrans" cxnId="{0309832E-834F-43A2-B32A-C342810FE8DE}">
      <dgm:prSet/>
      <dgm:spPr/>
      <dgm:t>
        <a:bodyPr/>
        <a:lstStyle/>
        <a:p>
          <a:endParaRPr lang="es-ES"/>
        </a:p>
      </dgm:t>
    </dgm:pt>
    <dgm:pt modelId="{AC9BAF91-E050-4A11-A7E9-93B203997B67}" type="pres">
      <dgm:prSet presAssocID="{4460A568-A6C2-4A75-96AF-5B8DB996733B}" presName="compositeShape" presStyleCnt="0">
        <dgm:presLayoutVars>
          <dgm:chMax val="9"/>
          <dgm:dir/>
          <dgm:resizeHandles val="exact"/>
        </dgm:presLayoutVars>
      </dgm:prSet>
      <dgm:spPr/>
    </dgm:pt>
    <dgm:pt modelId="{85C4D744-AC45-4B5D-8CB1-83E53247F01E}" type="pres">
      <dgm:prSet presAssocID="{4460A568-A6C2-4A75-96AF-5B8DB996733B}" presName="triangle1" presStyleLbl="node1" presStyleIdx="0" presStyleCnt="4">
        <dgm:presLayoutVars>
          <dgm:bulletEnabled val="1"/>
        </dgm:presLayoutVars>
      </dgm:prSet>
      <dgm:spPr/>
    </dgm:pt>
    <dgm:pt modelId="{709E1225-46A6-4489-ADAA-4DB183B4918F}" type="pres">
      <dgm:prSet presAssocID="{4460A568-A6C2-4A75-96AF-5B8DB996733B}" presName="triangle2" presStyleLbl="node1" presStyleIdx="1" presStyleCnt="4">
        <dgm:presLayoutVars>
          <dgm:bulletEnabled val="1"/>
        </dgm:presLayoutVars>
      </dgm:prSet>
      <dgm:spPr/>
    </dgm:pt>
    <dgm:pt modelId="{2156DF69-E8CC-43D9-A7BD-D482C38EFAAB}" type="pres">
      <dgm:prSet presAssocID="{4460A568-A6C2-4A75-96AF-5B8DB996733B}" presName="triangle3" presStyleLbl="node1" presStyleIdx="2" presStyleCnt="4">
        <dgm:presLayoutVars>
          <dgm:bulletEnabled val="1"/>
        </dgm:presLayoutVars>
      </dgm:prSet>
      <dgm:spPr/>
    </dgm:pt>
    <dgm:pt modelId="{5279E1D6-B2EC-4F66-A416-C64885A35A7C}" type="pres">
      <dgm:prSet presAssocID="{4460A568-A6C2-4A75-96AF-5B8DB996733B}" presName="triangle4" presStyleLbl="node1" presStyleIdx="3" presStyleCnt="4">
        <dgm:presLayoutVars>
          <dgm:bulletEnabled val="1"/>
        </dgm:presLayoutVars>
      </dgm:prSet>
      <dgm:spPr/>
    </dgm:pt>
  </dgm:ptLst>
  <dgm:cxnLst>
    <dgm:cxn modelId="{A2E6ED11-B7AC-4A06-9C69-052B686B6304}" type="presOf" srcId="{4460A568-A6C2-4A75-96AF-5B8DB996733B}" destId="{AC9BAF91-E050-4A11-A7E9-93B203997B67}" srcOrd="0" destOrd="0" presId="urn:microsoft.com/office/officeart/2005/8/layout/pyramid4"/>
    <dgm:cxn modelId="{0309832E-834F-43A2-B32A-C342810FE8DE}" srcId="{4460A568-A6C2-4A75-96AF-5B8DB996733B}" destId="{9D093327-230C-4E69-A1D6-17441C621169}" srcOrd="3" destOrd="0" parTransId="{EDA784C1-B09F-436D-8ABF-E9A754172F1E}" sibTransId="{BE6972E7-C056-49B7-B9DB-E163705B5485}"/>
    <dgm:cxn modelId="{3C2DB462-EA4B-4720-ABF5-57120A2466BC}" type="presOf" srcId="{4C85D13D-BB16-4418-93C4-E01A1CA829B2}" destId="{2156DF69-E8CC-43D9-A7BD-D482C38EFAAB}" srcOrd="0" destOrd="0" presId="urn:microsoft.com/office/officeart/2005/8/layout/pyramid4"/>
    <dgm:cxn modelId="{AC358B43-DA5E-4A30-8406-11D5D163A3B7}" type="presOf" srcId="{9283438F-1E04-446D-8599-790DF4B0D076}" destId="{85C4D744-AC45-4B5D-8CB1-83E53247F01E}" srcOrd="0" destOrd="0" presId="urn:microsoft.com/office/officeart/2005/8/layout/pyramid4"/>
    <dgm:cxn modelId="{09901E58-ED92-4ECF-97E2-332B656F17AB}" srcId="{4460A568-A6C2-4A75-96AF-5B8DB996733B}" destId="{9283438F-1E04-446D-8599-790DF4B0D076}" srcOrd="0" destOrd="0" parTransId="{4F1F5E81-EF2F-45FE-A8B6-123D0426C28C}" sibTransId="{B4D5A1CC-5FFB-455F-BA65-D0D41EF5695A}"/>
    <dgm:cxn modelId="{4516FA7D-B1B5-4B80-BFCB-5B567A165C8A}" srcId="{4460A568-A6C2-4A75-96AF-5B8DB996733B}" destId="{48E2326B-CD72-4E67-A82A-909FEC1D330B}" srcOrd="1" destOrd="0" parTransId="{701D8252-4D9F-430E-B990-A658488CA7C5}" sibTransId="{91020ED9-8D3E-4ED2-A643-AFF8F2C19BA6}"/>
    <dgm:cxn modelId="{AE277A92-96E0-496E-8139-A7A30B63405D}" type="presOf" srcId="{48E2326B-CD72-4E67-A82A-909FEC1D330B}" destId="{709E1225-46A6-4489-ADAA-4DB183B4918F}" srcOrd="0" destOrd="0" presId="urn:microsoft.com/office/officeart/2005/8/layout/pyramid4"/>
    <dgm:cxn modelId="{8E5AE8C7-5706-4109-9AC0-EFE0121748C3}" srcId="{4460A568-A6C2-4A75-96AF-5B8DB996733B}" destId="{4C85D13D-BB16-4418-93C4-E01A1CA829B2}" srcOrd="2" destOrd="0" parTransId="{2028181A-394E-4428-BE45-D70EBF053273}" sibTransId="{841DF547-5D0A-49C3-937F-A0218C1A9C1F}"/>
    <dgm:cxn modelId="{BB8305FD-7071-41AA-AE97-8D8503E1C2EE}" type="presOf" srcId="{9D093327-230C-4E69-A1D6-17441C621169}" destId="{5279E1D6-B2EC-4F66-A416-C64885A35A7C}" srcOrd="0" destOrd="0" presId="urn:microsoft.com/office/officeart/2005/8/layout/pyramid4"/>
    <dgm:cxn modelId="{EA53F442-196C-4838-A556-B655A18B7339}" type="presParOf" srcId="{AC9BAF91-E050-4A11-A7E9-93B203997B67}" destId="{85C4D744-AC45-4B5D-8CB1-83E53247F01E}" srcOrd="0" destOrd="0" presId="urn:microsoft.com/office/officeart/2005/8/layout/pyramid4"/>
    <dgm:cxn modelId="{7F515EAF-97E1-4803-AB3D-AE51A651CEB2}" type="presParOf" srcId="{AC9BAF91-E050-4A11-A7E9-93B203997B67}" destId="{709E1225-46A6-4489-ADAA-4DB183B4918F}" srcOrd="1" destOrd="0" presId="urn:microsoft.com/office/officeart/2005/8/layout/pyramid4"/>
    <dgm:cxn modelId="{84ADE4A5-6DF1-49B0-89E5-0E0143277910}" type="presParOf" srcId="{AC9BAF91-E050-4A11-A7E9-93B203997B67}" destId="{2156DF69-E8CC-43D9-A7BD-D482C38EFAAB}" srcOrd="2" destOrd="0" presId="urn:microsoft.com/office/officeart/2005/8/layout/pyramid4"/>
    <dgm:cxn modelId="{85D17FB4-33CF-446F-AFF3-580956EA8A8E}" type="presParOf" srcId="{AC9BAF91-E050-4A11-A7E9-93B203997B67}" destId="{5279E1D6-B2EC-4F66-A416-C64885A35A7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4D744-AC45-4B5D-8CB1-83E53247F01E}">
      <dsp:nvSpPr>
        <dsp:cNvPr id="0" name=""/>
        <dsp:cNvSpPr/>
      </dsp:nvSpPr>
      <dsp:spPr>
        <a:xfrm>
          <a:off x="2947315" y="0"/>
          <a:ext cx="2449539" cy="2449539"/>
        </a:xfrm>
        <a:prstGeom prst="triangl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PRESIÓN</a:t>
          </a:r>
        </a:p>
      </dsp:txBody>
      <dsp:txXfrm>
        <a:off x="3559700" y="1224770"/>
        <a:ext cx="1224769" cy="1224769"/>
      </dsp:txXfrm>
    </dsp:sp>
    <dsp:sp modelId="{709E1225-46A6-4489-ADAA-4DB183B4918F}">
      <dsp:nvSpPr>
        <dsp:cNvPr id="0" name=""/>
        <dsp:cNvSpPr/>
      </dsp:nvSpPr>
      <dsp:spPr>
        <a:xfrm>
          <a:off x="1722545" y="2449539"/>
          <a:ext cx="2449539" cy="2449539"/>
        </a:xfrm>
        <a:prstGeom prst="triangl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a:off x="2334930" y="3674309"/>
        <a:ext cx="1224769" cy="1224769"/>
      </dsp:txXfrm>
    </dsp:sp>
    <dsp:sp modelId="{2156DF69-E8CC-43D9-A7BD-D482C38EFAAB}">
      <dsp:nvSpPr>
        <dsp:cNvPr id="0" name=""/>
        <dsp:cNvSpPr/>
      </dsp:nvSpPr>
      <dsp:spPr>
        <a:xfrm rot="10800000">
          <a:off x="2947315" y="2449539"/>
          <a:ext cx="2449539" cy="2449539"/>
        </a:xfrm>
        <a:prstGeom prst="triangle">
          <a:avLst/>
        </a:prstGeom>
        <a:solidFill>
          <a:srgbClr val="2B8D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kern="1200" dirty="0"/>
        </a:p>
      </dsp:txBody>
      <dsp:txXfrm rot="10800000">
        <a:off x="3559700" y="2449539"/>
        <a:ext cx="1224769" cy="1224769"/>
      </dsp:txXfrm>
    </dsp:sp>
    <dsp:sp modelId="{5279E1D6-B2EC-4F66-A416-C64885A35A7C}">
      <dsp:nvSpPr>
        <dsp:cNvPr id="0" name=""/>
        <dsp:cNvSpPr/>
      </dsp:nvSpPr>
      <dsp:spPr>
        <a:xfrm>
          <a:off x="4172085" y="2449539"/>
          <a:ext cx="2449539" cy="2449539"/>
        </a:xfrm>
        <a:prstGeom prst="triangl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s-ES" sz="1600" kern="1200" dirty="0"/>
        </a:p>
      </dsp:txBody>
      <dsp:txXfrm>
        <a:off x="4784470" y="3674309"/>
        <a:ext cx="1224769" cy="1224769"/>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98333139-CDA3-4C63-8D83-E6F358420FC1}" type="datetimeFigureOut">
              <a:rPr lang="es-ES" smtClean="0"/>
              <a:t>15/12/2020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221645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333139-CDA3-4C63-8D83-E6F358420FC1}" type="datetimeFigureOut">
              <a:rPr lang="es-ES" smtClean="0"/>
              <a:t>15/12/2020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218403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333139-CDA3-4C63-8D83-E6F358420FC1}" type="datetimeFigureOut">
              <a:rPr lang="es-ES" smtClean="0"/>
              <a:t>15/12/2020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367874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98333139-CDA3-4C63-8D83-E6F358420FC1}" type="datetimeFigureOut">
              <a:rPr lang="es-ES" smtClean="0"/>
              <a:t>15/12/2020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205900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8333139-CDA3-4C63-8D83-E6F358420FC1}" type="datetimeFigureOut">
              <a:rPr lang="es-ES" smtClean="0"/>
              <a:t>15/12/2020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340816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98333139-CDA3-4C63-8D83-E6F358420FC1}" type="datetimeFigureOut">
              <a:rPr lang="es-ES" smtClean="0"/>
              <a:t>15/12/2020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400012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98333139-CDA3-4C63-8D83-E6F358420FC1}" type="datetimeFigureOut">
              <a:rPr lang="es-ES" smtClean="0"/>
              <a:t>15/12/2020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55574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98333139-CDA3-4C63-8D83-E6F358420FC1}" type="datetimeFigureOut">
              <a:rPr lang="es-ES" smtClean="0"/>
              <a:t>15/12/2020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377210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8333139-CDA3-4C63-8D83-E6F358420FC1}" type="datetimeFigureOut">
              <a:rPr lang="es-ES" smtClean="0"/>
              <a:t>15/12/2020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183425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333139-CDA3-4C63-8D83-E6F358420FC1}" type="datetimeFigureOut">
              <a:rPr lang="es-ES" smtClean="0"/>
              <a:t>15/12/2020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18056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8333139-CDA3-4C63-8D83-E6F358420FC1}" type="datetimeFigureOut">
              <a:rPr lang="es-ES" smtClean="0"/>
              <a:t>15/12/2020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A139A4B-121A-4D1F-8ADF-BCC8DF485DFB}" type="slidenum">
              <a:rPr lang="es-ES" smtClean="0"/>
              <a:t>‹Nº›</a:t>
            </a:fld>
            <a:endParaRPr lang="es-ES"/>
          </a:p>
        </p:txBody>
      </p:sp>
    </p:spTree>
    <p:extLst>
      <p:ext uri="{BB962C8B-B14F-4D97-AF65-F5344CB8AC3E}">
        <p14:creationId xmlns:p14="http://schemas.microsoft.com/office/powerpoint/2010/main" val="215107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33139-CDA3-4C63-8D83-E6F358420FC1}" type="datetimeFigureOut">
              <a:rPr lang="es-ES" smtClean="0"/>
              <a:t>15/12/2020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39A4B-121A-4D1F-8ADF-BCC8DF485DFB}" type="slidenum">
              <a:rPr lang="es-ES" smtClean="0"/>
              <a:t>‹Nº›</a:t>
            </a:fld>
            <a:endParaRPr lang="es-ES"/>
          </a:p>
        </p:txBody>
      </p:sp>
    </p:spTree>
    <p:extLst>
      <p:ext uri="{BB962C8B-B14F-4D97-AF65-F5344CB8AC3E}">
        <p14:creationId xmlns:p14="http://schemas.microsoft.com/office/powerpoint/2010/main" val="92057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gif"/><Relationship Id="rId5" Type="http://schemas.microsoft.com/office/2007/relationships/hdphoto" Target="../media/hdphoto4.wdp"/><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gif"/></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1.png"/><Relationship Id="rId7"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6.png"/><Relationship Id="rId4"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microsoft.com/office/2007/relationships/hdphoto" Target="../media/hdphoto5.wdp"/></Relationships>
</file>

<file path=ppt/slides/_rels/slide5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56.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gif"/></Relationships>
</file>

<file path=ppt/slides/_rels/slide6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gif"/><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22688" y="4839367"/>
            <a:ext cx="1206337" cy="1289125"/>
          </a:xfrm>
          <a:prstGeom prst="rect">
            <a:avLst/>
          </a:prstGeom>
        </p:spPr>
      </p:pic>
      <p:pic>
        <p:nvPicPr>
          <p:cNvPr id="11" name="Imagen 10">
            <a:extLst>
              <a:ext uri="{FF2B5EF4-FFF2-40B4-BE49-F238E27FC236}">
                <a16:creationId xmlns:a16="http://schemas.microsoft.com/office/drawing/2014/main" id="{140F777C-D32A-4B5E-99C6-9D68638B6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3357" y="384312"/>
            <a:ext cx="1420903" cy="1207669"/>
          </a:xfrm>
          <a:prstGeom prst="rect">
            <a:avLst/>
          </a:prstGeom>
        </p:spPr>
      </p:pic>
      <p:pic>
        <p:nvPicPr>
          <p:cNvPr id="15" name="Imagen 14">
            <a:extLst>
              <a:ext uri="{FF2B5EF4-FFF2-40B4-BE49-F238E27FC236}">
                <a16:creationId xmlns:a16="http://schemas.microsoft.com/office/drawing/2014/main" id="{FC0CDE86-B264-40D7-BA5A-E13E317FB5E9}"/>
              </a:ext>
            </a:extLst>
          </p:cNvPr>
          <p:cNvPicPr>
            <a:picLocks noChangeAspect="1"/>
          </p:cNvPicPr>
          <p:nvPr/>
        </p:nvPicPr>
        <p:blipFill rotWithShape="1">
          <a:blip r:embed="rId5">
            <a:extLst>
              <a:ext uri="{28A0092B-C50C-407E-A947-70E740481C1C}">
                <a14:useLocalDpi xmlns:a14="http://schemas.microsoft.com/office/drawing/2010/main" val="0"/>
              </a:ext>
            </a:extLst>
          </a:blip>
          <a:srcRect t="22391" b="20218"/>
          <a:stretch/>
        </p:blipFill>
        <p:spPr>
          <a:xfrm>
            <a:off x="9984804" y="5683526"/>
            <a:ext cx="1038007" cy="453887"/>
          </a:xfrm>
          <a:prstGeom prst="rect">
            <a:avLst/>
          </a:prstGeom>
        </p:spPr>
      </p:pic>
      <p:sp>
        <p:nvSpPr>
          <p:cNvPr id="13" name="Título 1">
            <a:extLst>
              <a:ext uri="{FF2B5EF4-FFF2-40B4-BE49-F238E27FC236}">
                <a16:creationId xmlns:a16="http://schemas.microsoft.com/office/drawing/2014/main" id="{98702080-58D4-4647-8CA3-B7AD809590FF}"/>
              </a:ext>
            </a:extLst>
          </p:cNvPr>
          <p:cNvSpPr txBox="1">
            <a:spLocks/>
          </p:cNvSpPr>
          <p:nvPr/>
        </p:nvSpPr>
        <p:spPr>
          <a:xfrm>
            <a:off x="643284" y="2076450"/>
            <a:ext cx="10559441" cy="38340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b="1" dirty="0">
                <a:solidFill>
                  <a:schemeClr val="accent1">
                    <a:lumMod val="50000"/>
                  </a:schemeClr>
                </a:solidFill>
                <a:latin typeface="Berlin Sans FB Demi" panose="020E0802020502020306" pitchFamily="34" charset="0"/>
              </a:rPr>
              <a:t>EDUSI Boadilla del Monte</a:t>
            </a:r>
            <a:br>
              <a:rPr lang="es-ES" dirty="0"/>
            </a:br>
            <a:br>
              <a:rPr lang="es-ES" dirty="0"/>
            </a:br>
            <a:r>
              <a:rPr lang="es-ES" sz="2400" b="1" dirty="0">
                <a:solidFill>
                  <a:schemeClr val="bg2">
                    <a:lumMod val="50000"/>
                  </a:schemeClr>
                </a:solidFill>
              </a:rPr>
              <a:t>Procesos Desarrollados en el Marco de la EDUSI </a:t>
            </a:r>
            <a:br>
              <a:rPr lang="es-ES" sz="2400" b="1" dirty="0">
                <a:solidFill>
                  <a:schemeClr val="bg2">
                    <a:lumMod val="50000"/>
                  </a:schemeClr>
                </a:solidFill>
              </a:rPr>
            </a:br>
            <a:r>
              <a:rPr lang="es-ES" sz="2400" b="1" dirty="0">
                <a:solidFill>
                  <a:schemeClr val="bg2">
                    <a:lumMod val="50000"/>
                  </a:schemeClr>
                </a:solidFill>
              </a:rPr>
              <a:t>FORMACIÓN PARA LA PREVENCIÓN DEL FRAUDE</a:t>
            </a:r>
            <a:br>
              <a:rPr lang="es-ES" sz="3600" dirty="0">
                <a:solidFill>
                  <a:schemeClr val="bg2">
                    <a:lumMod val="50000"/>
                  </a:schemeClr>
                </a:solidFill>
              </a:rPr>
            </a:br>
            <a:endParaRPr lang="es-ES" dirty="0">
              <a:solidFill>
                <a:schemeClr val="bg2">
                  <a:lumMod val="50000"/>
                </a:schemeClr>
              </a:solidFill>
            </a:endParaRPr>
          </a:p>
        </p:txBody>
      </p:sp>
      <p:pic>
        <p:nvPicPr>
          <p:cNvPr id="16" name="Imagen 15">
            <a:extLst>
              <a:ext uri="{FF2B5EF4-FFF2-40B4-BE49-F238E27FC236}">
                <a16:creationId xmlns:a16="http://schemas.microsoft.com/office/drawing/2014/main" id="{08991C83-DB32-404B-88F4-26A36BDD18C7}"/>
              </a:ext>
            </a:extLst>
          </p:cNvPr>
          <p:cNvPicPr/>
          <p:nvPr/>
        </p:nvPicPr>
        <p:blipFill>
          <a:blip r:embed="rId6">
            <a:extLst>
              <a:ext uri="{28A0092B-C50C-407E-A947-70E740481C1C}">
                <a14:useLocalDpi xmlns:a14="http://schemas.microsoft.com/office/drawing/2010/main" val="0"/>
              </a:ext>
            </a:extLst>
          </a:blip>
          <a:stretch>
            <a:fillRect/>
          </a:stretch>
        </p:blipFill>
        <p:spPr>
          <a:xfrm>
            <a:off x="1347999" y="384312"/>
            <a:ext cx="1567479" cy="1207669"/>
          </a:xfrm>
          <a:prstGeom prst="rect">
            <a:avLst/>
          </a:prstGeom>
        </p:spPr>
      </p:pic>
      <p:pic>
        <p:nvPicPr>
          <p:cNvPr id="17" name="Imagen 16">
            <a:extLst>
              <a:ext uri="{FF2B5EF4-FFF2-40B4-BE49-F238E27FC236}">
                <a16:creationId xmlns:a16="http://schemas.microsoft.com/office/drawing/2014/main" id="{BBB287F1-F9A1-4388-955E-F6C7D00CEA14}"/>
              </a:ext>
            </a:extLst>
          </p:cNvPr>
          <p:cNvPicPr/>
          <p:nvPr/>
        </p:nvPicPr>
        <p:blipFill>
          <a:blip r:embed="rId7">
            <a:extLst>
              <a:ext uri="{28A0092B-C50C-407E-A947-70E740481C1C}">
                <a14:useLocalDpi xmlns:a14="http://schemas.microsoft.com/office/drawing/2010/main" val="0"/>
              </a:ext>
            </a:extLst>
          </a:blip>
          <a:stretch>
            <a:fillRect/>
          </a:stretch>
        </p:blipFill>
        <p:spPr>
          <a:xfrm>
            <a:off x="4236566" y="1137935"/>
            <a:ext cx="3105137" cy="938515"/>
          </a:xfrm>
          <a:prstGeom prst="rect">
            <a:avLst/>
          </a:prstGeom>
        </p:spPr>
      </p:pic>
    </p:spTree>
    <p:extLst>
      <p:ext uri="{BB962C8B-B14F-4D97-AF65-F5344CB8AC3E}">
        <p14:creationId xmlns:p14="http://schemas.microsoft.com/office/powerpoint/2010/main" val="2670122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449" y="1363746"/>
            <a:ext cx="10515600" cy="320676"/>
          </a:xfrm>
        </p:spPr>
        <p:txBody>
          <a:bodyPr vert="horz" lIns="91440" tIns="45720" rIns="91440" bIns="45720" rtlCol="0" anchor="ctr">
            <a:normAutofit fontScale="90000"/>
          </a:bodyPr>
          <a:lstStyle/>
          <a:p>
            <a:r>
              <a:rPr lang="es-ES" sz="2000" b="1" dirty="0">
                <a:solidFill>
                  <a:schemeClr val="accent1">
                    <a:lumMod val="50000"/>
                  </a:schemeClr>
                </a:solidFill>
                <a:latin typeface="Berlin Sans FB Demi" panose="020E0802020502020306" pitchFamily="34" charset="0"/>
              </a:rPr>
              <a:t>LOS MOTIVOS DEL FRAUDE</a:t>
            </a:r>
          </a:p>
        </p:txBody>
      </p:sp>
      <p:sp>
        <p:nvSpPr>
          <p:cNvPr id="3" name="Marcador de contenido 2"/>
          <p:cNvSpPr>
            <a:spLocks noGrp="1"/>
          </p:cNvSpPr>
          <p:nvPr>
            <p:ph idx="1"/>
          </p:nvPr>
        </p:nvSpPr>
        <p:spPr>
          <a:xfrm>
            <a:off x="685470" y="1845392"/>
            <a:ext cx="10515600" cy="3229226"/>
          </a:xfrm>
        </p:spPr>
        <p:txBody>
          <a:bodyPr/>
          <a:lstStyle/>
          <a:p>
            <a:pPr marL="0" indent="0">
              <a:buNone/>
            </a:pPr>
            <a:r>
              <a:rPr lang="es-ES" dirty="0">
                <a:solidFill>
                  <a:schemeClr val="tx1">
                    <a:lumMod val="75000"/>
                    <a:lumOff val="25000"/>
                  </a:schemeClr>
                </a:solidFill>
              </a:rPr>
              <a:t>El  «triángulo del fraude»:</a:t>
            </a:r>
          </a:p>
        </p:txBody>
      </p:sp>
      <p:sp>
        <p:nvSpPr>
          <p:cNvPr id="19" name="Rectángulo 18"/>
          <p:cNvSpPr/>
          <p:nvPr/>
        </p:nvSpPr>
        <p:spPr>
          <a:xfrm>
            <a:off x="368004" y="6045999"/>
            <a:ext cx="11493717" cy="553998"/>
          </a:xfrm>
          <a:prstGeom prst="rect">
            <a:avLst/>
          </a:prstGeom>
        </p:spPr>
        <p:txBody>
          <a:bodyPr wrap="square">
            <a:spAutoFit/>
          </a:bodyPr>
          <a:lstStyle/>
          <a:p>
            <a:r>
              <a:rPr lang="es-ES" sz="1400" dirty="0">
                <a:solidFill>
                  <a:schemeClr val="tx1">
                    <a:lumMod val="75000"/>
                    <a:lumOff val="25000"/>
                  </a:schemeClr>
                </a:solidFill>
              </a:rPr>
              <a:t>Para prevenir el fraude es esencial «</a:t>
            </a:r>
            <a:r>
              <a:rPr lang="es-ES" sz="1600" b="1" dirty="0">
                <a:solidFill>
                  <a:schemeClr val="tx1">
                    <a:lumMod val="75000"/>
                    <a:lumOff val="25000"/>
                  </a:schemeClr>
                </a:solidFill>
              </a:rPr>
              <a:t>romper el triángulo del fraude</a:t>
            </a:r>
            <a:r>
              <a:rPr lang="es-ES" sz="1400" dirty="0">
                <a:solidFill>
                  <a:schemeClr val="tx1">
                    <a:lumMod val="75000"/>
                    <a:lumOff val="25000"/>
                  </a:schemeClr>
                </a:solidFill>
              </a:rPr>
              <a:t>». De los tres elementos, la </a:t>
            </a:r>
            <a:r>
              <a:rPr lang="es-ES" sz="1400" b="1" dirty="0">
                <a:solidFill>
                  <a:schemeClr val="tx1">
                    <a:lumMod val="75000"/>
                    <a:lumOff val="25000"/>
                  </a:schemeClr>
                </a:solidFill>
              </a:rPr>
              <a:t>oportunidad</a:t>
            </a:r>
            <a:r>
              <a:rPr lang="es-ES" sz="1400" dirty="0">
                <a:solidFill>
                  <a:schemeClr val="tx1">
                    <a:lumMod val="75000"/>
                    <a:lumOff val="25000"/>
                  </a:schemeClr>
                </a:solidFill>
              </a:rPr>
              <a:t> es el que se ve más directamente afectado por la existencia de sistemas de control interno sólidos y, por tanto, </a:t>
            </a:r>
            <a:r>
              <a:rPr lang="es-ES" sz="1400" b="1" dirty="0">
                <a:solidFill>
                  <a:schemeClr val="tx1">
                    <a:lumMod val="75000"/>
                    <a:lumOff val="25000"/>
                  </a:schemeClr>
                </a:solidFill>
              </a:rPr>
              <a:t>el más fácil de gestionar</a:t>
            </a:r>
            <a:r>
              <a:rPr lang="es-ES" sz="1400" dirty="0">
                <a:solidFill>
                  <a:schemeClr val="tx1">
                    <a:lumMod val="75000"/>
                    <a:lumOff val="25000"/>
                  </a:schemeClr>
                </a:solidFill>
              </a:rPr>
              <a:t>.</a:t>
            </a:r>
          </a:p>
        </p:txBody>
      </p:sp>
      <p:grpSp>
        <p:nvGrpSpPr>
          <p:cNvPr id="18" name="Grupo 17"/>
          <p:cNvGrpSpPr/>
          <p:nvPr/>
        </p:nvGrpSpPr>
        <p:grpSpPr>
          <a:xfrm>
            <a:off x="320836" y="1103163"/>
            <a:ext cx="11550327" cy="4899080"/>
            <a:chOff x="339501" y="1684422"/>
            <a:chExt cx="11550327" cy="4899080"/>
          </a:xfrm>
        </p:grpSpPr>
        <p:graphicFrame>
          <p:nvGraphicFramePr>
            <p:cNvPr id="8" name="Diagrama 7"/>
            <p:cNvGraphicFramePr/>
            <p:nvPr/>
          </p:nvGraphicFramePr>
          <p:xfrm>
            <a:off x="1757164" y="1684422"/>
            <a:ext cx="8344170" cy="489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echa: a la derecha 8"/>
            <p:cNvSpPr/>
            <p:nvPr/>
          </p:nvSpPr>
          <p:spPr>
            <a:xfrm>
              <a:off x="8200727" y="5313986"/>
              <a:ext cx="493295" cy="47118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 la derecha 9"/>
            <p:cNvSpPr/>
            <p:nvPr/>
          </p:nvSpPr>
          <p:spPr>
            <a:xfrm>
              <a:off x="6986337" y="2787315"/>
              <a:ext cx="493295" cy="47118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hacia la izquierda 10"/>
            <p:cNvSpPr/>
            <p:nvPr/>
          </p:nvSpPr>
          <p:spPr>
            <a:xfrm>
              <a:off x="3479397" y="5099118"/>
              <a:ext cx="493295" cy="471182"/>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esquinas redondeadas 14"/>
            <p:cNvSpPr/>
            <p:nvPr/>
          </p:nvSpPr>
          <p:spPr>
            <a:xfrm>
              <a:off x="339501" y="4327146"/>
              <a:ext cx="3024017" cy="2009061"/>
            </a:xfrm>
            <a:prstGeom prst="roundRect">
              <a:avLst/>
            </a:prstGeom>
            <a:ln w="28575">
              <a:solidFill>
                <a:srgbClr val="FFC000"/>
              </a:solidFill>
            </a:ln>
          </p:spPr>
          <p:txBody>
            <a:bodyPr wrap="square">
              <a:spAutoFit/>
            </a:bodyPr>
            <a:lstStyle/>
            <a:p>
              <a:pPr algn="just"/>
              <a:r>
                <a:rPr lang="es-ES" sz="1600" dirty="0">
                  <a:solidFill>
                    <a:schemeClr val="tx1">
                      <a:lumMod val="75000"/>
                      <a:lumOff val="25000"/>
                    </a:schemeClr>
                  </a:solidFill>
                </a:rPr>
                <a:t>Las deficiencias de los sistemas de control interno pueden ofrecer una oportunidad (la presunta posibilidad de que el fraude no sea detectado es una consideración esencial para el infractor). </a:t>
              </a:r>
            </a:p>
          </p:txBody>
        </p:sp>
        <p:sp>
          <p:nvSpPr>
            <p:cNvPr id="16" name="Rectángulo: esquinas redondeadas 15"/>
            <p:cNvSpPr/>
            <p:nvPr/>
          </p:nvSpPr>
          <p:spPr>
            <a:xfrm>
              <a:off x="7613189" y="2187308"/>
              <a:ext cx="3284900" cy="2009061"/>
            </a:xfrm>
            <a:prstGeom prst="roundRect">
              <a:avLst/>
            </a:prstGeom>
            <a:ln w="28575">
              <a:solidFill>
                <a:srgbClr val="FFC000"/>
              </a:solidFill>
            </a:ln>
          </p:spPr>
          <p:txBody>
            <a:bodyPr wrap="square">
              <a:spAutoFit/>
            </a:bodyPr>
            <a:lstStyle/>
            <a:p>
              <a:pPr algn="just"/>
              <a:r>
                <a:rPr lang="es-ES" sz="1600" dirty="0">
                  <a:solidFill>
                    <a:schemeClr val="tx1">
                      <a:lumMod val="75000"/>
                      <a:lumOff val="25000"/>
                    </a:schemeClr>
                  </a:solidFill>
                </a:rPr>
                <a:t>Es el factor de «necesidad o avaricia». Es lo que motiva el delito en primer lugar. La pura avaricia puede ser a menudo una potente motivación. Otras causas de presión pueden ser los problemas financieros o vicios personales.</a:t>
              </a:r>
            </a:p>
          </p:txBody>
        </p:sp>
        <p:sp>
          <p:nvSpPr>
            <p:cNvPr id="17" name="Rectángulo: esquinas redondeadas 16"/>
            <p:cNvSpPr/>
            <p:nvPr/>
          </p:nvSpPr>
          <p:spPr>
            <a:xfrm>
              <a:off x="8865811" y="4663318"/>
              <a:ext cx="3024017" cy="1736646"/>
            </a:xfrm>
            <a:prstGeom prst="roundRect">
              <a:avLst/>
            </a:prstGeom>
            <a:ln w="28575">
              <a:solidFill>
                <a:srgbClr val="FFC000"/>
              </a:solidFill>
            </a:ln>
          </p:spPr>
          <p:txBody>
            <a:bodyPr wrap="square">
              <a:spAutoFit/>
            </a:bodyPr>
            <a:lstStyle/>
            <a:p>
              <a:pPr algn="just"/>
              <a:r>
                <a:rPr lang="es-ES" sz="1600" dirty="0">
                  <a:solidFill>
                    <a:schemeClr val="tx1">
                      <a:lumMod val="75000"/>
                      <a:lumOff val="25000"/>
                    </a:schemeClr>
                  </a:solidFill>
                </a:rPr>
                <a:t>Justificación del fraude para uno mismo racionalizando sus actos. </a:t>
              </a:r>
              <a:r>
                <a:rPr lang="es-ES" sz="1600" dirty="0"/>
                <a:t>Consecuentemente, </a:t>
              </a:r>
              <a:r>
                <a:rPr lang="es-ES" sz="1600" u="sng" dirty="0"/>
                <a:t>el defraudador deberá justificar sus actos de una forma que sean aceptables o justificables</a:t>
              </a:r>
              <a:r>
                <a:rPr lang="es-ES" sz="1600" dirty="0"/>
                <a:t>.</a:t>
              </a:r>
              <a:endParaRPr lang="es-ES" sz="1600" dirty="0">
                <a:solidFill>
                  <a:schemeClr val="tx1">
                    <a:lumMod val="75000"/>
                    <a:lumOff val="25000"/>
                  </a:schemeClr>
                </a:solidFill>
              </a:endParaRPr>
            </a:p>
          </p:txBody>
        </p:sp>
      </p:grpSp>
      <p:pic>
        <p:nvPicPr>
          <p:cNvPr id="28" name="Imagen 27">
            <a:extLst>
              <a:ext uri="{FF2B5EF4-FFF2-40B4-BE49-F238E27FC236}">
                <a16:creationId xmlns:a16="http://schemas.microsoft.com/office/drawing/2014/main" id="{A390FA60-95E5-4F55-AA3F-46693ABAE2B9}"/>
              </a:ext>
            </a:extLst>
          </p:cNvPr>
          <p:cNvPicPr>
            <a:picLocks noChangeAspect="1"/>
          </p:cNvPicPr>
          <p:nvPr/>
        </p:nvPicPr>
        <p:blipFill rotWithShape="1">
          <a:blip r:embed="rId7">
            <a:extLst>
              <a:ext uri="{28A0092B-C50C-407E-A947-70E740481C1C}">
                <a14:useLocalDpi xmlns:a14="http://schemas.microsoft.com/office/drawing/2010/main" val="0"/>
              </a:ext>
            </a:extLst>
          </a:blip>
          <a:srcRect t="22391" b="20218"/>
          <a:stretch/>
        </p:blipFill>
        <p:spPr>
          <a:xfrm>
            <a:off x="11014430" y="6295210"/>
            <a:ext cx="1038007" cy="453887"/>
          </a:xfrm>
          <a:prstGeom prst="rect">
            <a:avLst/>
          </a:prstGeom>
        </p:spPr>
      </p:pic>
      <p:pic>
        <p:nvPicPr>
          <p:cNvPr id="25" name="Imagen 24">
            <a:extLst>
              <a:ext uri="{FF2B5EF4-FFF2-40B4-BE49-F238E27FC236}">
                <a16:creationId xmlns:a16="http://schemas.microsoft.com/office/drawing/2014/main" id="{E3ABAB69-8FF1-4A99-A194-B1E7F0B094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17263" y="144560"/>
            <a:ext cx="1183807" cy="1006154"/>
          </a:xfrm>
          <a:prstGeom prst="rect">
            <a:avLst/>
          </a:prstGeom>
        </p:spPr>
      </p:pic>
      <p:sp>
        <p:nvSpPr>
          <p:cNvPr id="4" name="CuadroTexto 3">
            <a:extLst>
              <a:ext uri="{FF2B5EF4-FFF2-40B4-BE49-F238E27FC236}">
                <a16:creationId xmlns:a16="http://schemas.microsoft.com/office/drawing/2014/main" id="{CB7E3B6C-A2C4-4EE0-BD1D-A977CA3BDEE9}"/>
              </a:ext>
            </a:extLst>
          </p:cNvPr>
          <p:cNvSpPr txBox="1"/>
          <p:nvPr/>
        </p:nvSpPr>
        <p:spPr>
          <a:xfrm>
            <a:off x="6142918" y="5405741"/>
            <a:ext cx="2039144" cy="369332"/>
          </a:xfrm>
          <a:prstGeom prst="rect">
            <a:avLst/>
          </a:prstGeom>
          <a:noFill/>
        </p:spPr>
        <p:txBody>
          <a:bodyPr wrap="square" rtlCol="0">
            <a:spAutoFit/>
          </a:bodyPr>
          <a:lstStyle/>
          <a:p>
            <a:r>
              <a:rPr lang="es-ES" b="1" dirty="0">
                <a:solidFill>
                  <a:schemeClr val="bg1"/>
                </a:solidFill>
              </a:rPr>
              <a:t>RACIONALIZACIÓN</a:t>
            </a:r>
          </a:p>
        </p:txBody>
      </p:sp>
      <p:sp>
        <p:nvSpPr>
          <p:cNvPr id="5" name="Rectángulo 4">
            <a:extLst>
              <a:ext uri="{FF2B5EF4-FFF2-40B4-BE49-F238E27FC236}">
                <a16:creationId xmlns:a16="http://schemas.microsoft.com/office/drawing/2014/main" id="{B72E2CCA-DC67-47ED-8318-BE97E9A5932C}"/>
              </a:ext>
            </a:extLst>
          </p:cNvPr>
          <p:cNvSpPr/>
          <p:nvPr/>
        </p:nvSpPr>
        <p:spPr>
          <a:xfrm>
            <a:off x="5095662" y="3741149"/>
            <a:ext cx="1591783" cy="830997"/>
          </a:xfrm>
          <a:prstGeom prst="rect">
            <a:avLst/>
          </a:prstGeom>
        </p:spPr>
        <p:txBody>
          <a:bodyPr wrap="square">
            <a:spAutoFit/>
          </a:bodyPr>
          <a:lstStyle/>
          <a:p>
            <a:pPr algn="ctr"/>
            <a:r>
              <a:rPr lang="es-ES" sz="2400" b="1" dirty="0">
                <a:solidFill>
                  <a:schemeClr val="bg1"/>
                </a:solidFill>
              </a:rPr>
              <a:t>RIESGO DE FRAUDE</a:t>
            </a:r>
          </a:p>
        </p:txBody>
      </p:sp>
      <p:sp>
        <p:nvSpPr>
          <p:cNvPr id="6" name="Rectángulo 5">
            <a:extLst>
              <a:ext uri="{FF2B5EF4-FFF2-40B4-BE49-F238E27FC236}">
                <a16:creationId xmlns:a16="http://schemas.microsoft.com/office/drawing/2014/main" id="{076386C9-29E8-4F6D-B3E3-5E6C2BA5075A}"/>
              </a:ext>
            </a:extLst>
          </p:cNvPr>
          <p:cNvSpPr/>
          <p:nvPr/>
        </p:nvSpPr>
        <p:spPr>
          <a:xfrm>
            <a:off x="3770567" y="5364001"/>
            <a:ext cx="1650195" cy="369332"/>
          </a:xfrm>
          <a:prstGeom prst="rect">
            <a:avLst/>
          </a:prstGeom>
        </p:spPr>
        <p:txBody>
          <a:bodyPr wrap="none">
            <a:spAutoFit/>
          </a:bodyPr>
          <a:lstStyle/>
          <a:p>
            <a:r>
              <a:rPr lang="es-ES" b="1" dirty="0">
                <a:solidFill>
                  <a:schemeClr val="bg1"/>
                </a:solidFill>
              </a:rPr>
              <a:t>OPORTUNIDAD</a:t>
            </a:r>
          </a:p>
        </p:txBody>
      </p:sp>
      <p:sp>
        <p:nvSpPr>
          <p:cNvPr id="7" name="Rectángulo 6">
            <a:extLst>
              <a:ext uri="{FF2B5EF4-FFF2-40B4-BE49-F238E27FC236}">
                <a16:creationId xmlns:a16="http://schemas.microsoft.com/office/drawing/2014/main" id="{7A1BA1A2-91F7-4F8F-9C54-D941AB6BE0E3}"/>
              </a:ext>
            </a:extLst>
          </p:cNvPr>
          <p:cNvSpPr/>
          <p:nvPr/>
        </p:nvSpPr>
        <p:spPr>
          <a:xfrm>
            <a:off x="596059" y="2389193"/>
            <a:ext cx="3999606" cy="261610"/>
          </a:xfrm>
          <a:prstGeom prst="rect">
            <a:avLst/>
          </a:prstGeom>
        </p:spPr>
        <p:txBody>
          <a:bodyPr wrap="square">
            <a:spAutoFit/>
          </a:bodyPr>
          <a:lstStyle/>
          <a:p>
            <a:r>
              <a:rPr lang="es-ES" sz="1100" dirty="0">
                <a:solidFill>
                  <a:srgbClr val="6D7A83"/>
                </a:solidFill>
                <a:latin typeface="Helvetica Neue"/>
              </a:rPr>
              <a:t>Para que un fraude se materialice deben existir 3 elementos</a:t>
            </a:r>
            <a:endParaRPr lang="es-ES" sz="1100" dirty="0"/>
          </a:p>
        </p:txBody>
      </p:sp>
      <p:pic>
        <p:nvPicPr>
          <p:cNvPr id="23" name="Imagen 22">
            <a:extLst>
              <a:ext uri="{FF2B5EF4-FFF2-40B4-BE49-F238E27FC236}">
                <a16:creationId xmlns:a16="http://schemas.microsoft.com/office/drawing/2014/main" id="{EE45BBDB-3504-475D-B53C-BF57A6BC07EF}"/>
              </a:ext>
            </a:extLst>
          </p:cNvPr>
          <p:cNvPicPr/>
          <p:nvPr/>
        </p:nvPicPr>
        <p:blipFill>
          <a:blip r:embed="rId9">
            <a:extLst>
              <a:ext uri="{28A0092B-C50C-407E-A947-70E740481C1C}">
                <a14:useLocalDpi xmlns:a14="http://schemas.microsoft.com/office/drawing/2010/main" val="0"/>
              </a:ext>
            </a:extLst>
          </a:blip>
          <a:stretch>
            <a:fillRect/>
          </a:stretch>
        </p:blipFill>
        <p:spPr>
          <a:xfrm>
            <a:off x="1081391" y="16484"/>
            <a:ext cx="1514471" cy="1086679"/>
          </a:xfrm>
          <a:prstGeom prst="rect">
            <a:avLst/>
          </a:prstGeom>
        </p:spPr>
      </p:pic>
      <p:pic>
        <p:nvPicPr>
          <p:cNvPr id="24" name="Imagen 23">
            <a:extLst>
              <a:ext uri="{FF2B5EF4-FFF2-40B4-BE49-F238E27FC236}">
                <a16:creationId xmlns:a16="http://schemas.microsoft.com/office/drawing/2014/main" id="{E55BBAC6-2BFC-4C4C-9962-A1D49B4EA671}"/>
              </a:ext>
            </a:extLst>
          </p:cNvPr>
          <p:cNvPicPr/>
          <p:nvPr/>
        </p:nvPicPr>
        <p:blipFill>
          <a:blip r:embed="rId10">
            <a:extLst>
              <a:ext uri="{28A0092B-C50C-407E-A947-70E740481C1C}">
                <a14:useLocalDpi xmlns:a14="http://schemas.microsoft.com/office/drawing/2010/main" val="0"/>
              </a:ext>
            </a:extLst>
          </a:blip>
          <a:stretch>
            <a:fillRect/>
          </a:stretch>
        </p:blipFill>
        <p:spPr>
          <a:xfrm>
            <a:off x="4429439" y="495377"/>
            <a:ext cx="2924228" cy="630625"/>
          </a:xfrm>
          <a:prstGeom prst="rect">
            <a:avLst/>
          </a:prstGeom>
        </p:spPr>
      </p:pic>
    </p:spTree>
    <p:extLst>
      <p:ext uri="{BB962C8B-B14F-4D97-AF65-F5344CB8AC3E}">
        <p14:creationId xmlns:p14="http://schemas.microsoft.com/office/powerpoint/2010/main" val="263112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A02D94ED-32EC-4270-8ACC-5BB75882F832}"/>
              </a:ext>
            </a:extLst>
          </p:cNvPr>
          <p:cNvSpPr/>
          <p:nvPr/>
        </p:nvSpPr>
        <p:spPr>
          <a:xfrm>
            <a:off x="738759" y="2866274"/>
            <a:ext cx="2857500" cy="270891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8B2F1477-51A9-4B92-9703-8E4BB5C28CB2}"/>
              </a:ext>
            </a:extLst>
          </p:cNvPr>
          <p:cNvSpPr/>
          <p:nvPr/>
        </p:nvSpPr>
        <p:spPr>
          <a:xfrm>
            <a:off x="4288588" y="4017888"/>
            <a:ext cx="6320578" cy="1446550"/>
          </a:xfrm>
          <a:prstGeom prst="rect">
            <a:avLst/>
          </a:prstGeom>
        </p:spPr>
        <p:txBody>
          <a:bodyPr wrap="square">
            <a:spAutoFit/>
          </a:bodyPr>
          <a:lstStyle/>
          <a:p>
            <a:r>
              <a:rPr lang="es-ES" sz="4400" b="1" dirty="0">
                <a:solidFill>
                  <a:schemeClr val="tx1">
                    <a:lumMod val="75000"/>
                    <a:lumOff val="25000"/>
                  </a:schemeClr>
                </a:solidFill>
                <a:latin typeface="Berlin Sans FB Demi" panose="020E0802020502020306" pitchFamily="34" charset="0"/>
              </a:rPr>
              <a:t>Autoevaluación del riesgo de fraude</a:t>
            </a:r>
          </a:p>
        </p:txBody>
      </p:sp>
      <p:sp>
        <p:nvSpPr>
          <p:cNvPr id="6" name="CuadroTexto 5">
            <a:extLst>
              <a:ext uri="{FF2B5EF4-FFF2-40B4-BE49-F238E27FC236}">
                <a16:creationId xmlns:a16="http://schemas.microsoft.com/office/drawing/2014/main" id="{58129734-5A04-4403-8547-779E0E5EB60B}"/>
              </a:ext>
            </a:extLst>
          </p:cNvPr>
          <p:cNvSpPr txBox="1"/>
          <p:nvPr/>
        </p:nvSpPr>
        <p:spPr>
          <a:xfrm>
            <a:off x="1767459" y="3359193"/>
            <a:ext cx="1680210" cy="2215991"/>
          </a:xfrm>
          <a:prstGeom prst="rect">
            <a:avLst/>
          </a:prstGeom>
          <a:noFill/>
        </p:spPr>
        <p:txBody>
          <a:bodyPr wrap="square" rtlCol="0">
            <a:spAutoFit/>
          </a:bodyPr>
          <a:lstStyle/>
          <a:p>
            <a:pPr algn="ctr"/>
            <a:r>
              <a:rPr lang="es-ES" sz="13800" dirty="0">
                <a:solidFill>
                  <a:schemeClr val="bg1"/>
                </a:solidFill>
                <a:latin typeface="Berlin Sans FB Demi" panose="020E0802020502020306" pitchFamily="34" charset="0"/>
              </a:rPr>
              <a:t>2</a:t>
            </a:r>
            <a:r>
              <a:rPr lang="es-ES" sz="7200" dirty="0">
                <a:solidFill>
                  <a:schemeClr val="bg1"/>
                </a:solidFill>
                <a:latin typeface="Berlin Sans FB Demi" panose="020E0802020502020306" pitchFamily="34" charset="0"/>
              </a:rPr>
              <a:t>.</a:t>
            </a:r>
            <a:endParaRPr lang="es-ES" sz="13800" dirty="0">
              <a:solidFill>
                <a:schemeClr val="bg1"/>
              </a:solidFill>
              <a:latin typeface="Berlin Sans FB Demi" panose="020E0802020502020306" pitchFamily="34" charset="0"/>
            </a:endParaRPr>
          </a:p>
        </p:txBody>
      </p:sp>
      <p:pic>
        <p:nvPicPr>
          <p:cNvPr id="11" name="Imagen 10">
            <a:extLst>
              <a:ext uri="{FF2B5EF4-FFF2-40B4-BE49-F238E27FC236}">
                <a16:creationId xmlns:a16="http://schemas.microsoft.com/office/drawing/2014/main" id="{2B86BD86-AE38-4F2B-93A7-F8A49CC82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0" name="Imagen 9">
            <a:extLst>
              <a:ext uri="{FF2B5EF4-FFF2-40B4-BE49-F238E27FC236}">
                <a16:creationId xmlns:a16="http://schemas.microsoft.com/office/drawing/2014/main" id="{A5C05FFA-B13D-4F69-827F-301CEC1591A7}"/>
              </a:ext>
            </a:extLst>
          </p:cNvPr>
          <p:cNvPicPr/>
          <p:nvPr/>
        </p:nvPicPr>
        <p:blipFill>
          <a:blip r:embed="rId3">
            <a:extLst>
              <a:ext uri="{28A0092B-C50C-407E-A947-70E740481C1C}">
                <a14:useLocalDpi xmlns:a14="http://schemas.microsoft.com/office/drawing/2010/main" val="0"/>
              </a:ext>
            </a:extLst>
          </a:blip>
          <a:stretch>
            <a:fillRect/>
          </a:stretch>
        </p:blipFill>
        <p:spPr>
          <a:xfrm>
            <a:off x="1281738" y="196137"/>
            <a:ext cx="1514471" cy="1086679"/>
          </a:xfrm>
          <a:prstGeom prst="rect">
            <a:avLst/>
          </a:prstGeom>
        </p:spPr>
      </p:pic>
      <p:pic>
        <p:nvPicPr>
          <p:cNvPr id="12" name="Imagen 11">
            <a:extLst>
              <a:ext uri="{FF2B5EF4-FFF2-40B4-BE49-F238E27FC236}">
                <a16:creationId xmlns:a16="http://schemas.microsoft.com/office/drawing/2014/main" id="{88251212-9A5F-4EB1-ABEF-4DAD16166224}"/>
              </a:ext>
            </a:extLst>
          </p:cNvPr>
          <p:cNvPicPr/>
          <p:nvPr/>
        </p:nvPicPr>
        <p:blipFill>
          <a:blip r:embed="rId4">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5050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49392"/>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LA UNIDAD ANTIFRAUDE</a:t>
            </a:r>
          </a:p>
        </p:txBody>
      </p:sp>
      <p:sp>
        <p:nvSpPr>
          <p:cNvPr id="3" name="Marcador de contenido 2"/>
          <p:cNvSpPr>
            <a:spLocks noGrp="1"/>
          </p:cNvSpPr>
          <p:nvPr>
            <p:ph idx="1"/>
          </p:nvPr>
        </p:nvSpPr>
        <p:spPr>
          <a:xfrm>
            <a:off x="838200" y="2179529"/>
            <a:ext cx="10515600" cy="2693096"/>
          </a:xfrm>
        </p:spPr>
        <p:txBody>
          <a:bodyPr>
            <a:normAutofit/>
          </a:bodyPr>
          <a:lstStyle/>
          <a:p>
            <a:r>
              <a:rPr lang="es-ES" sz="2000" b="1" dirty="0">
                <a:solidFill>
                  <a:schemeClr val="tx1">
                    <a:lumMod val="65000"/>
                    <a:lumOff val="35000"/>
                  </a:schemeClr>
                </a:solidFill>
              </a:rPr>
              <a:t>La</a:t>
            </a:r>
            <a:r>
              <a:rPr lang="es-ES" sz="2400" dirty="0">
                <a:solidFill>
                  <a:srgbClr val="002060"/>
                </a:solidFill>
              </a:rPr>
              <a:t> </a:t>
            </a:r>
            <a:r>
              <a:rPr lang="es-ES" b="1" dirty="0">
                <a:solidFill>
                  <a:srgbClr val="E20414"/>
                </a:solidFill>
              </a:rPr>
              <a:t>prevención</a:t>
            </a:r>
            <a:r>
              <a:rPr lang="es-ES" sz="2400" dirty="0">
                <a:solidFill>
                  <a:srgbClr val="002060"/>
                </a:solidFill>
              </a:rPr>
              <a:t> </a:t>
            </a:r>
            <a:r>
              <a:rPr lang="es-ES" sz="2000" b="1" dirty="0">
                <a:solidFill>
                  <a:schemeClr val="tx1">
                    <a:lumMod val="65000"/>
                    <a:lumOff val="35000"/>
                  </a:schemeClr>
                </a:solidFill>
              </a:rPr>
              <a:t>es fundamental en la lucha contra el fraude.</a:t>
            </a:r>
          </a:p>
          <a:p>
            <a:pPr algn="just"/>
            <a:r>
              <a:rPr lang="es-ES" sz="2000" b="1" dirty="0">
                <a:solidFill>
                  <a:schemeClr val="tx1">
                    <a:lumMod val="65000"/>
                    <a:lumOff val="35000"/>
                  </a:schemeClr>
                </a:solidFill>
              </a:rPr>
              <a:t>La Unidad Antifraude </a:t>
            </a:r>
            <a:r>
              <a:rPr lang="es-ES" sz="2400" b="1" dirty="0">
                <a:solidFill>
                  <a:srgbClr val="E20414"/>
                </a:solidFill>
              </a:rPr>
              <a:t>evaluará los procedimientos y controles existentes </a:t>
            </a:r>
            <a:r>
              <a:rPr lang="es-ES" sz="2000" b="1" dirty="0">
                <a:solidFill>
                  <a:schemeClr val="tx1">
                    <a:lumMod val="65000"/>
                    <a:lumOff val="35000"/>
                  </a:schemeClr>
                </a:solidFill>
              </a:rPr>
              <a:t>para la selección y ejecución de operaciones para que se realice</a:t>
            </a:r>
            <a:r>
              <a:rPr lang="es-ES" sz="2400" dirty="0">
                <a:solidFill>
                  <a:srgbClr val="002060"/>
                </a:solidFill>
              </a:rPr>
              <a:t> </a:t>
            </a:r>
            <a:r>
              <a:rPr lang="es-ES" sz="2400" b="1" dirty="0">
                <a:solidFill>
                  <a:srgbClr val="E20414"/>
                </a:solidFill>
              </a:rPr>
              <a:t>conforme a los reglamentos </a:t>
            </a:r>
            <a:r>
              <a:rPr lang="es-ES" sz="2000" b="1" dirty="0">
                <a:solidFill>
                  <a:schemeClr val="tx1">
                    <a:lumMod val="65000"/>
                    <a:lumOff val="35000"/>
                  </a:schemeClr>
                </a:solidFill>
              </a:rPr>
              <a:t>europeos, nacionales y/o autonómicos.</a:t>
            </a:r>
          </a:p>
          <a:p>
            <a:pPr algn="just"/>
            <a:r>
              <a:rPr lang="es-ES" sz="2000" b="1" dirty="0">
                <a:solidFill>
                  <a:schemeClr val="tx1">
                    <a:lumMod val="65000"/>
                    <a:lumOff val="35000"/>
                  </a:schemeClr>
                </a:solidFill>
              </a:rPr>
              <a:t>Se han diseñado</a:t>
            </a:r>
            <a:r>
              <a:rPr lang="es-ES" sz="2400" b="1" dirty="0">
                <a:solidFill>
                  <a:schemeClr val="tx1">
                    <a:lumMod val="65000"/>
                    <a:lumOff val="35000"/>
                  </a:schemeClr>
                </a:solidFill>
              </a:rPr>
              <a:t> </a:t>
            </a:r>
            <a:r>
              <a:rPr lang="es-ES" sz="2400" b="1" dirty="0">
                <a:solidFill>
                  <a:srgbClr val="E20414"/>
                </a:solidFill>
              </a:rPr>
              <a:t>medidas proporcionadas y eficaces </a:t>
            </a:r>
            <a:r>
              <a:rPr lang="es-ES" sz="2000" b="1" dirty="0">
                <a:solidFill>
                  <a:schemeClr val="tx1">
                    <a:lumMod val="65000"/>
                    <a:lumOff val="35000"/>
                  </a:schemeClr>
                </a:solidFill>
              </a:rPr>
              <a:t>en lo referente a su riesgo de sufrir actuaciones fraudulentas </a:t>
            </a:r>
            <a:r>
              <a:rPr lang="es-ES" sz="2000" b="1" u="sng" dirty="0">
                <a:solidFill>
                  <a:schemeClr val="tx1">
                    <a:lumMod val="65000"/>
                    <a:lumOff val="35000"/>
                  </a:schemeClr>
                </a:solidFill>
              </a:rPr>
              <a:t>para prevenir el fraude durante la implementación de la EDUSI</a:t>
            </a:r>
            <a:r>
              <a:rPr lang="es-ES" sz="2000" b="1" dirty="0">
                <a:solidFill>
                  <a:schemeClr val="tx1">
                    <a:lumMod val="65000"/>
                    <a:lumOff val="35000"/>
                  </a:schemeClr>
                </a:solidFill>
              </a:rPr>
              <a:t>.</a:t>
            </a:r>
          </a:p>
          <a:p>
            <a:endParaRPr lang="es-ES" dirty="0">
              <a:solidFill>
                <a:srgbClr val="002060"/>
              </a:solidFill>
            </a:endParaRP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6692" t="8208" r="7092" b="6263"/>
          <a:stretch/>
        </p:blipFill>
        <p:spPr>
          <a:xfrm>
            <a:off x="7604218" y="4629435"/>
            <a:ext cx="1559097" cy="1546654"/>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233" y="5174403"/>
            <a:ext cx="2601878" cy="1458911"/>
          </a:xfrm>
          <a:prstGeom prst="rect">
            <a:avLst/>
          </a:prstGeom>
        </p:spPr>
      </p:pic>
      <p:pic>
        <p:nvPicPr>
          <p:cNvPr id="18" name="Imagen 17">
            <a:extLst>
              <a:ext uri="{FF2B5EF4-FFF2-40B4-BE49-F238E27FC236}">
                <a16:creationId xmlns:a16="http://schemas.microsoft.com/office/drawing/2014/main" id="{08828783-3B45-4363-B2C7-48E1DB5E40FA}"/>
              </a:ext>
            </a:extLst>
          </p:cNvPr>
          <p:cNvPicPr>
            <a:picLocks noChangeAspect="1"/>
          </p:cNvPicPr>
          <p:nvPr/>
        </p:nvPicPr>
        <p:blipFill rotWithShape="1">
          <a:blip r:embed="rId4">
            <a:extLst>
              <a:ext uri="{28A0092B-C50C-407E-A947-70E740481C1C}">
                <a14:useLocalDpi xmlns:a14="http://schemas.microsoft.com/office/drawing/2010/main" val="0"/>
              </a:ext>
            </a:extLst>
          </a:blip>
          <a:srcRect t="22391" b="20218"/>
          <a:stretch/>
        </p:blipFill>
        <p:spPr>
          <a:xfrm>
            <a:off x="11014430" y="6295210"/>
            <a:ext cx="1038007" cy="453887"/>
          </a:xfrm>
          <a:prstGeom prst="rect">
            <a:avLst/>
          </a:prstGeom>
        </p:spPr>
      </p:pic>
      <p:pic>
        <p:nvPicPr>
          <p:cNvPr id="15" name="Imagen 14">
            <a:extLst>
              <a:ext uri="{FF2B5EF4-FFF2-40B4-BE49-F238E27FC236}">
                <a16:creationId xmlns:a16="http://schemas.microsoft.com/office/drawing/2014/main" id="{86E9A345-DDAC-4268-A22D-E2AE6DB74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3" name="Imagen 12">
            <a:extLst>
              <a:ext uri="{FF2B5EF4-FFF2-40B4-BE49-F238E27FC236}">
                <a16:creationId xmlns:a16="http://schemas.microsoft.com/office/drawing/2014/main" id="{06D58DCF-8C0C-4B19-9602-1857867090D7}"/>
              </a:ext>
            </a:extLst>
          </p:cNvPr>
          <p:cNvPicPr/>
          <p:nvPr/>
        </p:nvPicPr>
        <p:blipFill>
          <a:blip r:embed="rId6">
            <a:extLst>
              <a:ext uri="{28A0092B-C50C-407E-A947-70E740481C1C}">
                <a14:useLocalDpi xmlns:a14="http://schemas.microsoft.com/office/drawing/2010/main" val="0"/>
              </a:ext>
            </a:extLst>
          </a:blip>
          <a:stretch>
            <a:fillRect/>
          </a:stretch>
        </p:blipFill>
        <p:spPr>
          <a:xfrm>
            <a:off x="1347999" y="213604"/>
            <a:ext cx="1514471" cy="1086679"/>
          </a:xfrm>
          <a:prstGeom prst="rect">
            <a:avLst/>
          </a:prstGeom>
        </p:spPr>
      </p:pic>
      <p:pic>
        <p:nvPicPr>
          <p:cNvPr id="14" name="Imagen 13">
            <a:extLst>
              <a:ext uri="{FF2B5EF4-FFF2-40B4-BE49-F238E27FC236}">
                <a16:creationId xmlns:a16="http://schemas.microsoft.com/office/drawing/2014/main" id="{42524712-D2FF-4C0A-A114-B8455E89F05A}"/>
              </a:ext>
            </a:extLst>
          </p:cNvPr>
          <p:cNvPicPr/>
          <p:nvPr/>
        </p:nvPicPr>
        <p:blipFill>
          <a:blip r:embed="rId7">
            <a:extLst>
              <a:ext uri="{28A0092B-C50C-407E-A947-70E740481C1C}">
                <a14:useLocalDpi xmlns:a14="http://schemas.microsoft.com/office/drawing/2010/main" val="0"/>
              </a:ext>
            </a:extLst>
          </a:blip>
          <a:stretch>
            <a:fillRect/>
          </a:stretch>
        </p:blipFill>
        <p:spPr>
          <a:xfrm>
            <a:off x="4496990" y="929566"/>
            <a:ext cx="2924228" cy="630625"/>
          </a:xfrm>
          <a:prstGeom prst="rect">
            <a:avLst/>
          </a:prstGeom>
        </p:spPr>
      </p:pic>
    </p:spTree>
    <p:extLst>
      <p:ext uri="{BB962C8B-B14F-4D97-AF65-F5344CB8AC3E}">
        <p14:creationId xmlns:p14="http://schemas.microsoft.com/office/powerpoint/2010/main" val="206639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291" y="4915672"/>
            <a:ext cx="1720085" cy="1738883"/>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097" y="4693076"/>
            <a:ext cx="1829077" cy="1829077"/>
          </a:xfrm>
          <a:prstGeom prst="rect">
            <a:avLst/>
          </a:prstGeom>
        </p:spPr>
      </p:pic>
      <p:sp>
        <p:nvSpPr>
          <p:cNvPr id="3" name="Marcador de contenido 2"/>
          <p:cNvSpPr>
            <a:spLocks noGrp="1"/>
          </p:cNvSpPr>
          <p:nvPr>
            <p:ph idx="1"/>
          </p:nvPr>
        </p:nvSpPr>
        <p:spPr>
          <a:xfrm>
            <a:off x="838199" y="2017854"/>
            <a:ext cx="10515600" cy="3011069"/>
          </a:xfrm>
        </p:spPr>
        <p:txBody>
          <a:bodyPr>
            <a:normAutofit/>
          </a:bodyPr>
          <a:lstStyle/>
          <a:p>
            <a:pPr algn="just">
              <a:lnSpc>
                <a:spcPct val="108000"/>
              </a:lnSpc>
            </a:pPr>
            <a:r>
              <a:rPr lang="es-ES" sz="1600" b="1" dirty="0">
                <a:solidFill>
                  <a:schemeClr val="tx1">
                    <a:lumMod val="65000"/>
                    <a:lumOff val="35000"/>
                  </a:schemeClr>
                </a:solidFill>
              </a:rPr>
              <a:t>El artículo 72, letra h) del RDC, establece que los sistemas de gestión y control, entre otros requisitos, </a:t>
            </a:r>
            <a:r>
              <a:rPr lang="es-ES" sz="1800" b="1" dirty="0">
                <a:solidFill>
                  <a:schemeClr val="tx1">
                    <a:lumMod val="65000"/>
                    <a:lumOff val="35000"/>
                  </a:schemeClr>
                </a:solidFill>
              </a:rPr>
              <a:t>“deberán, disponer lo necesario para prevenir, detectar y corregir las irregularidades, incluido el fraude, y recuperar los importes pagados indebidamente, junto con los posibles intereses de demora correspondientes”</a:t>
            </a:r>
            <a:r>
              <a:rPr lang="es-ES" sz="1600" b="1" dirty="0">
                <a:solidFill>
                  <a:schemeClr val="tx1">
                    <a:lumMod val="65000"/>
                    <a:lumOff val="35000"/>
                  </a:schemeClr>
                </a:solidFill>
              </a:rPr>
              <a:t>.</a:t>
            </a:r>
          </a:p>
          <a:p>
            <a:pPr algn="just">
              <a:lnSpc>
                <a:spcPct val="108000"/>
              </a:lnSpc>
            </a:pPr>
            <a:r>
              <a:rPr lang="es-ES" sz="1600" b="1" dirty="0">
                <a:solidFill>
                  <a:schemeClr val="tx1">
                    <a:lumMod val="65000"/>
                    <a:lumOff val="35000"/>
                  </a:schemeClr>
                </a:solidFill>
              </a:rPr>
              <a:t>La Comisión recomienda que se “adopte un </a:t>
            </a:r>
            <a:r>
              <a:rPr lang="es-ES" sz="1800" b="1" dirty="0">
                <a:solidFill>
                  <a:schemeClr val="tx1">
                    <a:lumMod val="65000"/>
                    <a:lumOff val="35000"/>
                  </a:schemeClr>
                </a:solidFill>
              </a:rPr>
              <a:t>planteamiento proactivo, estructurado y específico </a:t>
            </a:r>
            <a:r>
              <a:rPr lang="es-ES" sz="1600" b="1" dirty="0">
                <a:solidFill>
                  <a:schemeClr val="tx1">
                    <a:lumMod val="65000"/>
                    <a:lumOff val="35000"/>
                  </a:schemeClr>
                </a:solidFill>
              </a:rPr>
              <a:t>para gestionar el riesgo de fraude”.</a:t>
            </a:r>
          </a:p>
          <a:p>
            <a:pPr algn="just">
              <a:lnSpc>
                <a:spcPct val="108000"/>
              </a:lnSpc>
            </a:pPr>
            <a:r>
              <a:rPr lang="es-ES" sz="1600" b="1" dirty="0">
                <a:solidFill>
                  <a:schemeClr val="tx1">
                    <a:lumMod val="65000"/>
                    <a:lumOff val="35000"/>
                  </a:schemeClr>
                </a:solidFill>
              </a:rPr>
              <a:t>Entendiendo la prevención como una herramienta básica en la lucha contra el fraude resulta de interés para diseñar medidas proporcionadas y eficaces, por lo que es </a:t>
            </a:r>
            <a:r>
              <a:rPr lang="es-ES" sz="1800" b="1" dirty="0">
                <a:solidFill>
                  <a:srgbClr val="C00000"/>
                </a:solidFill>
              </a:rPr>
              <a:t>necesario realizar una autoevaluación </a:t>
            </a:r>
            <a:r>
              <a:rPr lang="es-ES" sz="1600" b="1" dirty="0">
                <a:solidFill>
                  <a:schemeClr val="tx1">
                    <a:lumMod val="65000"/>
                    <a:lumOff val="35000"/>
                  </a:schemeClr>
                </a:solidFill>
              </a:rPr>
              <a:t>previa por parte de cada organismo para conocer su riesgo de sufrir actuaciones fraudulentas</a:t>
            </a:r>
            <a:r>
              <a:rPr lang="es-ES" sz="1800" dirty="0">
                <a:solidFill>
                  <a:schemeClr val="tx1">
                    <a:lumMod val="65000"/>
                    <a:lumOff val="35000"/>
                  </a:schemeClr>
                </a:solidFill>
              </a:rPr>
              <a:t>.</a:t>
            </a:r>
          </a:p>
          <a:p>
            <a:pPr algn="just"/>
            <a:endParaRPr lang="es-ES" sz="1800" dirty="0">
              <a:solidFill>
                <a:schemeClr val="tx1">
                  <a:lumMod val="65000"/>
                  <a:lumOff val="35000"/>
                </a:schemeClr>
              </a:solidFill>
            </a:endParaRPr>
          </a:p>
          <a:p>
            <a:pPr algn="just"/>
            <a:endParaRPr lang="es-ES" sz="1800" dirty="0"/>
          </a:p>
        </p:txBody>
      </p:sp>
      <p:pic>
        <p:nvPicPr>
          <p:cNvPr id="20" name="Imagen 19">
            <a:extLst>
              <a:ext uri="{FF2B5EF4-FFF2-40B4-BE49-F238E27FC236}">
                <a16:creationId xmlns:a16="http://schemas.microsoft.com/office/drawing/2014/main" id="{0F951A80-6279-47A4-AD04-CC06F1C9A805}"/>
              </a:ext>
            </a:extLst>
          </p:cNvPr>
          <p:cNvPicPr>
            <a:picLocks noChangeAspect="1"/>
          </p:cNvPicPr>
          <p:nvPr/>
        </p:nvPicPr>
        <p:blipFill rotWithShape="1">
          <a:blip r:embed="rId4">
            <a:extLst>
              <a:ext uri="{28A0092B-C50C-407E-A947-70E740481C1C}">
                <a14:useLocalDpi xmlns:a14="http://schemas.microsoft.com/office/drawing/2010/main" val="0"/>
              </a:ext>
            </a:extLst>
          </a:blip>
          <a:srcRect t="22391" b="20218"/>
          <a:stretch/>
        </p:blipFill>
        <p:spPr>
          <a:xfrm>
            <a:off x="11014430" y="6295210"/>
            <a:ext cx="1038007" cy="453887"/>
          </a:xfrm>
          <a:prstGeom prst="rect">
            <a:avLst/>
          </a:prstGeom>
        </p:spPr>
      </p:pic>
      <p:pic>
        <p:nvPicPr>
          <p:cNvPr id="17" name="Imagen 16">
            <a:extLst>
              <a:ext uri="{FF2B5EF4-FFF2-40B4-BE49-F238E27FC236}">
                <a16:creationId xmlns:a16="http://schemas.microsoft.com/office/drawing/2014/main" id="{E42686B5-24FC-490B-BFE7-43F3CA448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5" name="Imagen 14">
            <a:extLst>
              <a:ext uri="{FF2B5EF4-FFF2-40B4-BE49-F238E27FC236}">
                <a16:creationId xmlns:a16="http://schemas.microsoft.com/office/drawing/2014/main" id="{8F5EA535-E457-407E-9886-CE7CC7D43CF4}"/>
              </a:ext>
            </a:extLst>
          </p:cNvPr>
          <p:cNvPicPr/>
          <p:nvPr/>
        </p:nvPicPr>
        <p:blipFill>
          <a:blip r:embed="rId6">
            <a:extLst>
              <a:ext uri="{28A0092B-C50C-407E-A947-70E740481C1C}">
                <a14:useLocalDpi xmlns:a14="http://schemas.microsoft.com/office/drawing/2010/main" val="0"/>
              </a:ext>
            </a:extLst>
          </a:blip>
          <a:stretch>
            <a:fillRect/>
          </a:stretch>
        </p:blipFill>
        <p:spPr>
          <a:xfrm>
            <a:off x="1374504" y="213523"/>
            <a:ext cx="1514471" cy="1086679"/>
          </a:xfrm>
          <a:prstGeom prst="rect">
            <a:avLst/>
          </a:prstGeom>
        </p:spPr>
      </p:pic>
      <p:pic>
        <p:nvPicPr>
          <p:cNvPr id="16" name="Imagen 15">
            <a:extLst>
              <a:ext uri="{FF2B5EF4-FFF2-40B4-BE49-F238E27FC236}">
                <a16:creationId xmlns:a16="http://schemas.microsoft.com/office/drawing/2014/main" id="{CD7C6411-DF68-4DF7-ACD2-AA971394FE90}"/>
              </a:ext>
            </a:extLst>
          </p:cNvPr>
          <p:cNvPicPr/>
          <p:nvPr/>
        </p:nvPicPr>
        <p:blipFill>
          <a:blip r:embed="rId7">
            <a:extLst>
              <a:ext uri="{28A0092B-C50C-407E-A947-70E740481C1C}">
                <a14:useLocalDpi xmlns:a14="http://schemas.microsoft.com/office/drawing/2010/main" val="0"/>
              </a:ext>
            </a:extLst>
          </a:blip>
          <a:stretch>
            <a:fillRect/>
          </a:stretch>
        </p:blipFill>
        <p:spPr>
          <a:xfrm>
            <a:off x="4523494" y="1038604"/>
            <a:ext cx="2924228" cy="630625"/>
          </a:xfrm>
          <a:prstGeom prst="rect">
            <a:avLst/>
          </a:prstGeom>
        </p:spPr>
      </p:pic>
      <p:sp>
        <p:nvSpPr>
          <p:cNvPr id="2" name="Título 1"/>
          <p:cNvSpPr>
            <a:spLocks noGrp="1"/>
          </p:cNvSpPr>
          <p:nvPr>
            <p:ph type="title"/>
          </p:nvPr>
        </p:nvSpPr>
        <p:spPr>
          <a:xfrm>
            <a:off x="838199" y="1629856"/>
            <a:ext cx="10515600" cy="427372"/>
          </a:xfrm>
        </p:spPr>
        <p:txBody>
          <a:bodyPr>
            <a:normAutofit/>
          </a:bodyPr>
          <a:lstStyle/>
          <a:p>
            <a:r>
              <a:rPr lang="es-ES" sz="2000" b="1" dirty="0">
                <a:solidFill>
                  <a:schemeClr val="accent1">
                    <a:lumMod val="50000"/>
                  </a:schemeClr>
                </a:solidFill>
                <a:latin typeface="Berlin Sans FB" panose="020E0602020502020306" pitchFamily="34" charset="0"/>
              </a:rPr>
              <a:t>POR QUÉ DE LA AUTOEVALUACIÓN DEL FRAUDE</a:t>
            </a:r>
          </a:p>
        </p:txBody>
      </p:sp>
    </p:spTree>
    <p:extLst>
      <p:ext uri="{BB962C8B-B14F-4D97-AF65-F5344CB8AC3E}">
        <p14:creationId xmlns:p14="http://schemas.microsoft.com/office/powerpoint/2010/main" val="251711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477" y="1549815"/>
            <a:ext cx="10515600" cy="427372"/>
          </a:xfrm>
        </p:spPr>
        <p:txBody>
          <a:bodyPr>
            <a:normAutofit/>
          </a:bodyPr>
          <a:lstStyle/>
          <a:p>
            <a:r>
              <a:rPr lang="es-ES" sz="2000" b="1" dirty="0">
                <a:solidFill>
                  <a:schemeClr val="accent1">
                    <a:lumMod val="50000"/>
                  </a:schemeClr>
                </a:solidFill>
                <a:latin typeface="Berlin Sans FB" panose="020E0602020502020306" pitchFamily="34" charset="0"/>
              </a:rPr>
              <a:t>AUTOEVALUACIÓN DEL FRAUDE</a:t>
            </a:r>
          </a:p>
        </p:txBody>
      </p:sp>
      <p:sp>
        <p:nvSpPr>
          <p:cNvPr id="3" name="Marcador de contenido 2"/>
          <p:cNvSpPr>
            <a:spLocks noGrp="1"/>
          </p:cNvSpPr>
          <p:nvPr>
            <p:ph idx="1"/>
          </p:nvPr>
        </p:nvSpPr>
        <p:spPr>
          <a:xfrm>
            <a:off x="279321" y="2149715"/>
            <a:ext cx="5350209" cy="4241559"/>
          </a:xfrm>
        </p:spPr>
        <p:txBody>
          <a:bodyPr>
            <a:normAutofit/>
          </a:bodyPr>
          <a:lstStyle/>
          <a:p>
            <a:pPr algn="just">
              <a:lnSpc>
                <a:spcPct val="108000"/>
              </a:lnSpc>
            </a:pPr>
            <a:r>
              <a:rPr lang="es-ES" sz="1600" b="1" dirty="0">
                <a:solidFill>
                  <a:schemeClr val="tx1">
                    <a:lumMod val="65000"/>
                    <a:lumOff val="35000"/>
                  </a:schemeClr>
                </a:solidFill>
              </a:rPr>
              <a:t>El Ayuntamiento de Boadilla ha realizado autoevaluaciones del riesgo de fraude en 2017, 2018, 2019 y 2020.</a:t>
            </a:r>
          </a:p>
          <a:p>
            <a:pPr algn="just">
              <a:lnSpc>
                <a:spcPct val="108000"/>
              </a:lnSpc>
            </a:pPr>
            <a:r>
              <a:rPr lang="es-ES" sz="1600" b="1" dirty="0">
                <a:solidFill>
                  <a:schemeClr val="tx1">
                    <a:lumMod val="65000"/>
                    <a:lumOff val="35000"/>
                  </a:schemeClr>
                </a:solidFill>
              </a:rPr>
              <a:t>La autoevaluación sirve para:</a:t>
            </a:r>
          </a:p>
          <a:p>
            <a:pPr lvl="1" algn="just">
              <a:lnSpc>
                <a:spcPct val="108000"/>
              </a:lnSpc>
              <a:buFont typeface="Wingdings" panose="05000000000000000000" pitchFamily="2" charset="2"/>
              <a:buChar char="ü"/>
            </a:pPr>
            <a:r>
              <a:rPr lang="es-ES" sz="1400" b="1" dirty="0">
                <a:solidFill>
                  <a:schemeClr val="tx1">
                    <a:lumMod val="65000"/>
                    <a:lumOff val="35000"/>
                  </a:schemeClr>
                </a:solidFill>
              </a:rPr>
              <a:t>Identificar los riesgos inherentes potenciales de fraudes;</a:t>
            </a:r>
          </a:p>
          <a:p>
            <a:pPr lvl="1" algn="just">
              <a:lnSpc>
                <a:spcPct val="108000"/>
              </a:lnSpc>
              <a:buFont typeface="Wingdings" panose="05000000000000000000" pitchFamily="2" charset="2"/>
              <a:buChar char="ü"/>
            </a:pPr>
            <a:r>
              <a:rPr lang="es-ES" sz="1400" b="1" dirty="0">
                <a:solidFill>
                  <a:schemeClr val="tx1">
                    <a:lumMod val="65000"/>
                    <a:lumOff val="35000"/>
                  </a:schemeClr>
                </a:solidFill>
              </a:rPr>
              <a:t>Evaluar la probabilidad e importancia de ocurrencia de los riesgos identificados;</a:t>
            </a:r>
          </a:p>
          <a:p>
            <a:pPr lvl="1" algn="just">
              <a:lnSpc>
                <a:spcPct val="108000"/>
              </a:lnSpc>
              <a:buFont typeface="Wingdings" panose="05000000000000000000" pitchFamily="2" charset="2"/>
              <a:buChar char="ü"/>
            </a:pPr>
            <a:r>
              <a:rPr lang="es-ES" sz="1400" b="1" dirty="0">
                <a:solidFill>
                  <a:schemeClr val="tx1">
                    <a:lumMod val="65000"/>
                    <a:lumOff val="35000"/>
                  </a:schemeClr>
                </a:solidFill>
              </a:rPr>
              <a:t>Identificar los controles preventivos para los riesgos de fraude relevantes;</a:t>
            </a:r>
          </a:p>
          <a:p>
            <a:pPr lvl="1" algn="just">
              <a:lnSpc>
                <a:spcPct val="108000"/>
              </a:lnSpc>
              <a:buFont typeface="Wingdings" panose="05000000000000000000" pitchFamily="2" charset="2"/>
              <a:buChar char="ü"/>
            </a:pPr>
            <a:r>
              <a:rPr lang="es-ES" sz="1400" b="1" dirty="0">
                <a:solidFill>
                  <a:schemeClr val="tx1">
                    <a:lumMod val="65000"/>
                    <a:lumOff val="35000"/>
                  </a:schemeClr>
                </a:solidFill>
              </a:rPr>
              <a:t>Evaluar si los controles y procesos relevantes están efectivamente diseñados para identificar los riesgos de fraude;</a:t>
            </a:r>
          </a:p>
          <a:p>
            <a:pPr lvl="1" algn="just">
              <a:lnSpc>
                <a:spcPct val="108000"/>
              </a:lnSpc>
              <a:buFont typeface="Wingdings" panose="05000000000000000000" pitchFamily="2" charset="2"/>
              <a:buChar char="ü"/>
            </a:pPr>
            <a:r>
              <a:rPr lang="es-ES" sz="1400" b="1" dirty="0">
                <a:solidFill>
                  <a:schemeClr val="tx1">
                    <a:lumMod val="65000"/>
                    <a:lumOff val="35000"/>
                  </a:schemeClr>
                </a:solidFill>
              </a:rPr>
              <a:t>Identificar y evaluar los riesgos de fraude residuales que se producen por los controles no efectivos o no coexistentes; y</a:t>
            </a:r>
          </a:p>
          <a:p>
            <a:pPr lvl="1" algn="just">
              <a:lnSpc>
                <a:spcPct val="108000"/>
              </a:lnSpc>
              <a:buFont typeface="Wingdings" panose="05000000000000000000" pitchFamily="2" charset="2"/>
              <a:buChar char="ü"/>
            </a:pPr>
            <a:r>
              <a:rPr lang="es-ES" sz="1400" b="1" dirty="0">
                <a:solidFill>
                  <a:schemeClr val="tx1">
                    <a:lumMod val="65000"/>
                    <a:lumOff val="35000"/>
                  </a:schemeClr>
                </a:solidFill>
              </a:rPr>
              <a:t>Responder a los riesgos de fraude residuales.</a:t>
            </a:r>
            <a:endParaRPr lang="es-ES" sz="1400" dirty="0">
              <a:solidFill>
                <a:schemeClr val="tx1">
                  <a:lumMod val="65000"/>
                  <a:lumOff val="35000"/>
                </a:schemeClr>
              </a:solidFill>
            </a:endParaRPr>
          </a:p>
          <a:p>
            <a:pPr algn="just"/>
            <a:endParaRPr lang="es-ES" sz="1800" dirty="0">
              <a:solidFill>
                <a:schemeClr val="tx1">
                  <a:lumMod val="65000"/>
                  <a:lumOff val="35000"/>
                </a:schemeClr>
              </a:solidFill>
            </a:endParaRPr>
          </a:p>
          <a:p>
            <a:pPr algn="just"/>
            <a:endParaRPr lang="es-ES" sz="1800" dirty="0"/>
          </a:p>
        </p:txBody>
      </p:sp>
      <p:pic>
        <p:nvPicPr>
          <p:cNvPr id="20" name="Imagen 19">
            <a:extLst>
              <a:ext uri="{FF2B5EF4-FFF2-40B4-BE49-F238E27FC236}">
                <a16:creationId xmlns:a16="http://schemas.microsoft.com/office/drawing/2014/main" id="{0F951A80-6279-47A4-AD04-CC06F1C9A805}"/>
              </a:ext>
            </a:extLst>
          </p:cNvPr>
          <p:cNvPicPr>
            <a:picLocks noChangeAspect="1"/>
          </p:cNvPicPr>
          <p:nvPr/>
        </p:nvPicPr>
        <p:blipFill rotWithShape="1">
          <a:blip r:embed="rId2">
            <a:extLst>
              <a:ext uri="{28A0092B-C50C-407E-A947-70E740481C1C}">
                <a14:useLocalDpi xmlns:a14="http://schemas.microsoft.com/office/drawing/2010/main" val="0"/>
              </a:ext>
            </a:extLst>
          </a:blip>
          <a:srcRect t="22391" b="20218"/>
          <a:stretch/>
        </p:blipFill>
        <p:spPr>
          <a:xfrm>
            <a:off x="11014430" y="6295210"/>
            <a:ext cx="1038007" cy="453887"/>
          </a:xfrm>
          <a:prstGeom prst="rect">
            <a:avLst/>
          </a:prstGeom>
        </p:spPr>
      </p:pic>
      <p:pic>
        <p:nvPicPr>
          <p:cNvPr id="17" name="Imagen 16">
            <a:extLst>
              <a:ext uri="{FF2B5EF4-FFF2-40B4-BE49-F238E27FC236}">
                <a16:creationId xmlns:a16="http://schemas.microsoft.com/office/drawing/2014/main" id="{E42686B5-24FC-490B-BFE7-43F3CA448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grpSp>
        <p:nvGrpSpPr>
          <p:cNvPr id="11" name="Grupo 10">
            <a:extLst>
              <a:ext uri="{FF2B5EF4-FFF2-40B4-BE49-F238E27FC236}">
                <a16:creationId xmlns:a16="http://schemas.microsoft.com/office/drawing/2014/main" id="{C38F4C49-1AB1-4F1E-9662-87706B9AB826}"/>
              </a:ext>
            </a:extLst>
          </p:cNvPr>
          <p:cNvGrpSpPr/>
          <p:nvPr/>
        </p:nvGrpSpPr>
        <p:grpSpPr>
          <a:xfrm>
            <a:off x="6285472" y="1717589"/>
            <a:ext cx="5766965" cy="4398635"/>
            <a:chOff x="6285472" y="1717589"/>
            <a:chExt cx="5766965" cy="4398635"/>
          </a:xfrm>
        </p:grpSpPr>
        <p:sp>
          <p:nvSpPr>
            <p:cNvPr id="10" name="Rectángulo 9">
              <a:extLst>
                <a:ext uri="{FF2B5EF4-FFF2-40B4-BE49-F238E27FC236}">
                  <a16:creationId xmlns:a16="http://schemas.microsoft.com/office/drawing/2014/main" id="{39A8CE03-CCFD-48B9-B3D9-AE4ACAB35780}"/>
                </a:ext>
              </a:extLst>
            </p:cNvPr>
            <p:cNvSpPr/>
            <p:nvPr/>
          </p:nvSpPr>
          <p:spPr>
            <a:xfrm>
              <a:off x="6285472" y="1717589"/>
              <a:ext cx="5766965" cy="4398635"/>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 name="Grupo 8">
              <a:extLst>
                <a:ext uri="{FF2B5EF4-FFF2-40B4-BE49-F238E27FC236}">
                  <a16:creationId xmlns:a16="http://schemas.microsoft.com/office/drawing/2014/main" id="{E9F04E11-3DE5-4141-953D-7C09289FB444}"/>
                </a:ext>
              </a:extLst>
            </p:cNvPr>
            <p:cNvGrpSpPr/>
            <p:nvPr/>
          </p:nvGrpSpPr>
          <p:grpSpPr>
            <a:xfrm>
              <a:off x="6285472" y="1995682"/>
              <a:ext cx="5627207" cy="4120542"/>
              <a:chOff x="6132426" y="1979838"/>
              <a:chExt cx="5627207" cy="4120542"/>
            </a:xfrm>
          </p:grpSpPr>
          <p:sp>
            <p:nvSpPr>
              <p:cNvPr id="5" name="CuadroTexto 4">
                <a:extLst>
                  <a:ext uri="{FF2B5EF4-FFF2-40B4-BE49-F238E27FC236}">
                    <a16:creationId xmlns:a16="http://schemas.microsoft.com/office/drawing/2014/main" id="{76E5A7A8-38EF-4A73-8288-EC2B7FB95B6B}"/>
                  </a:ext>
                </a:extLst>
              </p:cNvPr>
              <p:cNvSpPr txBox="1"/>
              <p:nvPr/>
            </p:nvSpPr>
            <p:spPr>
              <a:xfrm>
                <a:off x="9243232" y="2138267"/>
                <a:ext cx="1169332" cy="523220"/>
              </a:xfrm>
              <a:prstGeom prst="rect">
                <a:avLst/>
              </a:prstGeom>
              <a:solidFill>
                <a:srgbClr val="C00000"/>
              </a:solidFill>
            </p:spPr>
            <p:txBody>
              <a:bodyPr wrap="square" rtlCol="0">
                <a:spAutoFit/>
              </a:bodyPr>
              <a:lstStyle>
                <a:defPPr>
                  <a:defRPr lang="es-ES"/>
                </a:defPPr>
                <a:lvl1pPr algn="ctr">
                  <a:defRPr sz="1400"/>
                </a:lvl1pPr>
              </a:lstStyle>
              <a:p>
                <a:r>
                  <a:rPr lang="es-ES" b="1" dirty="0">
                    <a:solidFill>
                      <a:schemeClr val="bg1"/>
                    </a:solidFill>
                  </a:rPr>
                  <a:t>RIESGO BRUTO</a:t>
                </a:r>
              </a:p>
            </p:txBody>
          </p:sp>
          <p:sp>
            <p:nvSpPr>
              <p:cNvPr id="13" name="CuadroTexto 12">
                <a:extLst>
                  <a:ext uri="{FF2B5EF4-FFF2-40B4-BE49-F238E27FC236}">
                    <a16:creationId xmlns:a16="http://schemas.microsoft.com/office/drawing/2014/main" id="{1287266C-2AE0-4063-AFF6-A7468A20A477}"/>
                  </a:ext>
                </a:extLst>
              </p:cNvPr>
              <p:cNvSpPr txBox="1"/>
              <p:nvPr/>
            </p:nvSpPr>
            <p:spPr>
              <a:xfrm>
                <a:off x="8066159" y="3622084"/>
                <a:ext cx="1081212" cy="523220"/>
              </a:xfrm>
              <a:prstGeom prst="rect">
                <a:avLst/>
              </a:prstGeom>
              <a:solidFill>
                <a:srgbClr val="F6960A"/>
              </a:solidFill>
            </p:spPr>
            <p:txBody>
              <a:bodyPr wrap="square" rtlCol="0">
                <a:spAutoFit/>
              </a:bodyPr>
              <a:lstStyle/>
              <a:p>
                <a:pPr algn="ctr"/>
                <a:r>
                  <a:rPr lang="es-ES" sz="1400" b="1" dirty="0">
                    <a:solidFill>
                      <a:schemeClr val="bg1"/>
                    </a:solidFill>
                  </a:rPr>
                  <a:t>RIESGO NETO</a:t>
                </a:r>
              </a:p>
            </p:txBody>
          </p:sp>
          <p:sp>
            <p:nvSpPr>
              <p:cNvPr id="14" name="CuadroTexto 13">
                <a:extLst>
                  <a:ext uri="{FF2B5EF4-FFF2-40B4-BE49-F238E27FC236}">
                    <a16:creationId xmlns:a16="http://schemas.microsoft.com/office/drawing/2014/main" id="{4FBCBEE2-CCD7-4E4C-835F-4E4C7461366E}"/>
                  </a:ext>
                </a:extLst>
              </p:cNvPr>
              <p:cNvSpPr txBox="1"/>
              <p:nvPr/>
            </p:nvSpPr>
            <p:spPr>
              <a:xfrm>
                <a:off x="6843676" y="4912941"/>
                <a:ext cx="1212929" cy="523220"/>
              </a:xfrm>
              <a:prstGeom prst="rect">
                <a:avLst/>
              </a:prstGeom>
              <a:solidFill>
                <a:srgbClr val="2B8D34"/>
              </a:solidFill>
            </p:spPr>
            <p:txBody>
              <a:bodyPr wrap="square" rtlCol="0">
                <a:spAutoFit/>
              </a:bodyPr>
              <a:lstStyle/>
              <a:p>
                <a:pPr algn="ctr"/>
                <a:r>
                  <a:rPr lang="es-ES" sz="1400" b="1" dirty="0">
                    <a:solidFill>
                      <a:schemeClr val="bg1"/>
                    </a:solidFill>
                  </a:rPr>
                  <a:t>RIESGO OBJETIVO</a:t>
                </a:r>
              </a:p>
            </p:txBody>
          </p:sp>
          <p:sp>
            <p:nvSpPr>
              <p:cNvPr id="15" name="CuadroTexto 14">
                <a:extLst>
                  <a:ext uri="{FF2B5EF4-FFF2-40B4-BE49-F238E27FC236}">
                    <a16:creationId xmlns:a16="http://schemas.microsoft.com/office/drawing/2014/main" id="{69250B46-3842-41A2-8027-04C7729D2346}"/>
                  </a:ext>
                </a:extLst>
              </p:cNvPr>
              <p:cNvSpPr txBox="1"/>
              <p:nvPr/>
            </p:nvSpPr>
            <p:spPr>
              <a:xfrm>
                <a:off x="10352534" y="3222988"/>
                <a:ext cx="1323792" cy="738664"/>
              </a:xfrm>
              <a:prstGeom prst="rect">
                <a:avLst/>
              </a:prstGeom>
              <a:noFill/>
            </p:spPr>
            <p:txBody>
              <a:bodyPr wrap="square" rtlCol="0">
                <a:spAutoFit/>
              </a:bodyPr>
              <a:lstStyle>
                <a:defPPr>
                  <a:defRPr lang="es-ES"/>
                </a:defPPr>
                <a:lvl1pPr algn="ctr">
                  <a:defRPr sz="1400" b="1"/>
                </a:lvl1pPr>
              </a:lstStyle>
              <a:p>
                <a:r>
                  <a:rPr lang="es-ES" dirty="0">
                    <a:solidFill>
                      <a:schemeClr val="tx1">
                        <a:lumMod val="75000"/>
                        <a:lumOff val="25000"/>
                      </a:schemeClr>
                    </a:solidFill>
                  </a:rPr>
                  <a:t>Controles presentes en el Ayuntamiento</a:t>
                </a:r>
              </a:p>
            </p:txBody>
          </p:sp>
          <p:sp>
            <p:nvSpPr>
              <p:cNvPr id="19" name="CuadroTexto 18">
                <a:extLst>
                  <a:ext uri="{FF2B5EF4-FFF2-40B4-BE49-F238E27FC236}">
                    <a16:creationId xmlns:a16="http://schemas.microsoft.com/office/drawing/2014/main" id="{93D13EF5-7576-44A1-8E9D-24612C886CE4}"/>
                  </a:ext>
                </a:extLst>
              </p:cNvPr>
              <p:cNvSpPr txBox="1"/>
              <p:nvPr/>
            </p:nvSpPr>
            <p:spPr>
              <a:xfrm>
                <a:off x="8678331" y="4860554"/>
                <a:ext cx="1692876" cy="523220"/>
              </a:xfrm>
              <a:prstGeom prst="rect">
                <a:avLst/>
              </a:prstGeom>
              <a:noFill/>
            </p:spPr>
            <p:txBody>
              <a:bodyPr wrap="square" rtlCol="0">
                <a:spAutoFit/>
              </a:bodyPr>
              <a:lstStyle/>
              <a:p>
                <a:pPr algn="ctr"/>
                <a:r>
                  <a:rPr lang="es-ES" sz="1400" b="1" dirty="0">
                    <a:solidFill>
                      <a:schemeClr val="tx1">
                        <a:lumMod val="75000"/>
                        <a:lumOff val="25000"/>
                      </a:schemeClr>
                    </a:solidFill>
                  </a:rPr>
                  <a:t>Controles adicionales</a:t>
                </a:r>
              </a:p>
            </p:txBody>
          </p:sp>
          <p:sp>
            <p:nvSpPr>
              <p:cNvPr id="4" name="Flecha: a la derecha 3">
                <a:extLst>
                  <a:ext uri="{FF2B5EF4-FFF2-40B4-BE49-F238E27FC236}">
                    <a16:creationId xmlns:a16="http://schemas.microsoft.com/office/drawing/2014/main" id="{D5945F29-D52D-4E5C-96D8-F47543ED45EF}"/>
                  </a:ext>
                </a:extLst>
              </p:cNvPr>
              <p:cNvSpPr/>
              <p:nvPr/>
            </p:nvSpPr>
            <p:spPr>
              <a:xfrm rot="16200000">
                <a:off x="4644857" y="3744407"/>
                <a:ext cx="3703885" cy="174748"/>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a la derecha 20">
                <a:extLst>
                  <a:ext uri="{FF2B5EF4-FFF2-40B4-BE49-F238E27FC236}">
                    <a16:creationId xmlns:a16="http://schemas.microsoft.com/office/drawing/2014/main" id="{A7D964D7-0755-4FE6-9070-17AC03947621}"/>
                  </a:ext>
                </a:extLst>
              </p:cNvPr>
              <p:cNvSpPr/>
              <p:nvPr/>
            </p:nvSpPr>
            <p:spPr>
              <a:xfrm>
                <a:off x="6726831" y="5699851"/>
                <a:ext cx="5032802" cy="155998"/>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2" name="CuadroTexto 21">
                <a:extLst>
                  <a:ext uri="{FF2B5EF4-FFF2-40B4-BE49-F238E27FC236}">
                    <a16:creationId xmlns:a16="http://schemas.microsoft.com/office/drawing/2014/main" id="{DF8A0A81-51C0-49FC-9641-5D8469492B8D}"/>
                  </a:ext>
                </a:extLst>
              </p:cNvPr>
              <p:cNvSpPr txBox="1"/>
              <p:nvPr/>
            </p:nvSpPr>
            <p:spPr>
              <a:xfrm rot="16200000">
                <a:off x="5664461" y="3613203"/>
                <a:ext cx="1212929" cy="276999"/>
              </a:xfrm>
              <a:prstGeom prst="rect">
                <a:avLst/>
              </a:prstGeom>
              <a:noFill/>
            </p:spPr>
            <p:txBody>
              <a:bodyPr wrap="square" rtlCol="0">
                <a:spAutoFit/>
              </a:bodyPr>
              <a:lstStyle/>
              <a:p>
                <a:pPr algn="ctr"/>
                <a:r>
                  <a:rPr lang="es-ES" sz="1200" b="1" dirty="0"/>
                  <a:t>Probabilidad</a:t>
                </a:r>
              </a:p>
            </p:txBody>
          </p:sp>
          <p:sp>
            <p:nvSpPr>
              <p:cNvPr id="23" name="CuadroTexto 22">
                <a:extLst>
                  <a:ext uri="{FF2B5EF4-FFF2-40B4-BE49-F238E27FC236}">
                    <a16:creationId xmlns:a16="http://schemas.microsoft.com/office/drawing/2014/main" id="{ABC75176-2E86-41A1-B1D2-D4973D1D8F78}"/>
                  </a:ext>
                </a:extLst>
              </p:cNvPr>
              <p:cNvSpPr txBox="1"/>
              <p:nvPr/>
            </p:nvSpPr>
            <p:spPr>
              <a:xfrm>
                <a:off x="8123492" y="5823381"/>
                <a:ext cx="1212929" cy="276999"/>
              </a:xfrm>
              <a:prstGeom prst="rect">
                <a:avLst/>
              </a:prstGeom>
              <a:noFill/>
            </p:spPr>
            <p:txBody>
              <a:bodyPr wrap="square" rtlCol="0">
                <a:spAutoFit/>
              </a:bodyPr>
              <a:lstStyle/>
              <a:p>
                <a:pPr algn="ctr"/>
                <a:r>
                  <a:rPr lang="es-ES" sz="1200" b="1" dirty="0"/>
                  <a:t>Impacto</a:t>
                </a:r>
              </a:p>
            </p:txBody>
          </p:sp>
          <p:sp>
            <p:nvSpPr>
              <p:cNvPr id="8" name="Flecha: curvada hacia abajo 7">
                <a:extLst>
                  <a:ext uri="{FF2B5EF4-FFF2-40B4-BE49-F238E27FC236}">
                    <a16:creationId xmlns:a16="http://schemas.microsoft.com/office/drawing/2014/main" id="{F40FFDC8-48D8-434F-BD83-6CE51AB82A4F}"/>
                  </a:ext>
                </a:extLst>
              </p:cNvPr>
              <p:cNvSpPr/>
              <p:nvPr/>
            </p:nvSpPr>
            <p:spPr>
              <a:xfrm rot="7757998">
                <a:off x="9012927" y="3316059"/>
                <a:ext cx="2074418" cy="465073"/>
              </a:xfrm>
              <a:prstGeom prst="curved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4" name="Flecha: curvada hacia abajo 23">
                <a:extLst>
                  <a:ext uri="{FF2B5EF4-FFF2-40B4-BE49-F238E27FC236}">
                    <a16:creationId xmlns:a16="http://schemas.microsoft.com/office/drawing/2014/main" id="{1C9E551E-F014-4DFE-8791-4C1799F76676}"/>
                  </a:ext>
                </a:extLst>
              </p:cNvPr>
              <p:cNvSpPr/>
              <p:nvPr/>
            </p:nvSpPr>
            <p:spPr>
              <a:xfrm rot="8295417">
                <a:off x="7528418" y="4862171"/>
                <a:ext cx="2074418" cy="465073"/>
              </a:xfrm>
              <a:prstGeom prst="curvedDown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schemeClr val="tx1"/>
                  </a:solidFill>
                </a:endParaRPr>
              </a:p>
            </p:txBody>
          </p:sp>
        </p:grpSp>
      </p:grpSp>
      <p:pic>
        <p:nvPicPr>
          <p:cNvPr id="28" name="Imagen 27">
            <a:extLst>
              <a:ext uri="{FF2B5EF4-FFF2-40B4-BE49-F238E27FC236}">
                <a16:creationId xmlns:a16="http://schemas.microsoft.com/office/drawing/2014/main" id="{A454DEF9-2243-44AF-8669-AA39A7456286}"/>
              </a:ext>
            </a:extLst>
          </p:cNvPr>
          <p:cNvPicPr/>
          <p:nvPr/>
        </p:nvPicPr>
        <p:blipFill>
          <a:blip r:embed="rId4">
            <a:extLst>
              <a:ext uri="{28A0092B-C50C-407E-A947-70E740481C1C}">
                <a14:useLocalDpi xmlns:a14="http://schemas.microsoft.com/office/drawing/2010/main" val="0"/>
              </a:ext>
            </a:extLst>
          </a:blip>
          <a:stretch>
            <a:fillRect/>
          </a:stretch>
        </p:blipFill>
        <p:spPr>
          <a:xfrm>
            <a:off x="1202225" y="255574"/>
            <a:ext cx="1514471" cy="1086679"/>
          </a:xfrm>
          <a:prstGeom prst="rect">
            <a:avLst/>
          </a:prstGeom>
        </p:spPr>
      </p:pic>
      <p:pic>
        <p:nvPicPr>
          <p:cNvPr id="29" name="Imagen 28">
            <a:extLst>
              <a:ext uri="{FF2B5EF4-FFF2-40B4-BE49-F238E27FC236}">
                <a16:creationId xmlns:a16="http://schemas.microsoft.com/office/drawing/2014/main" id="{C900EB82-0B40-40E3-8F13-45AA406587FD}"/>
              </a:ext>
            </a:extLst>
          </p:cNvPr>
          <p:cNvPicPr/>
          <p:nvPr/>
        </p:nvPicPr>
        <p:blipFill>
          <a:blip r:embed="rId5">
            <a:extLst>
              <a:ext uri="{28A0092B-C50C-407E-A947-70E740481C1C}">
                <a14:useLocalDpi xmlns:a14="http://schemas.microsoft.com/office/drawing/2010/main" val="0"/>
              </a:ext>
            </a:extLst>
          </a:blip>
          <a:stretch>
            <a:fillRect/>
          </a:stretch>
        </p:blipFill>
        <p:spPr>
          <a:xfrm>
            <a:off x="4457233" y="862626"/>
            <a:ext cx="2924228" cy="630625"/>
          </a:xfrm>
          <a:prstGeom prst="rect">
            <a:avLst/>
          </a:prstGeom>
        </p:spPr>
      </p:pic>
    </p:spTree>
    <p:extLst>
      <p:ext uri="{BB962C8B-B14F-4D97-AF65-F5344CB8AC3E}">
        <p14:creationId xmlns:p14="http://schemas.microsoft.com/office/powerpoint/2010/main" val="400786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a:extLst>
              <a:ext uri="{FF2B5EF4-FFF2-40B4-BE49-F238E27FC236}">
                <a16:creationId xmlns:a16="http://schemas.microsoft.com/office/drawing/2014/main" id="{F858671B-5017-46DD-B7DB-1B47949F8016}"/>
              </a:ext>
            </a:extLst>
          </p:cNvPr>
          <p:cNvSpPr/>
          <p:nvPr/>
        </p:nvSpPr>
        <p:spPr>
          <a:xfrm>
            <a:off x="6277234" y="2854411"/>
            <a:ext cx="5085491" cy="3286910"/>
          </a:xfrm>
          <a:prstGeom prst="rect">
            <a:avLst/>
          </a:prstGeom>
          <a:solidFill>
            <a:srgbClr val="FBFB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8E9E1B94-0D78-4EB0-9AB4-81D1BFD57650}"/>
              </a:ext>
            </a:extLst>
          </p:cNvPr>
          <p:cNvSpPr/>
          <p:nvPr/>
        </p:nvSpPr>
        <p:spPr>
          <a:xfrm>
            <a:off x="524477" y="2854411"/>
            <a:ext cx="5085491" cy="3286910"/>
          </a:xfrm>
          <a:prstGeom prst="rect">
            <a:avLst/>
          </a:prstGeom>
          <a:solidFill>
            <a:srgbClr val="FBFB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498830" y="1583282"/>
            <a:ext cx="10515600" cy="427372"/>
          </a:xfrm>
        </p:spPr>
        <p:txBody>
          <a:bodyPr>
            <a:normAutofit/>
          </a:bodyPr>
          <a:lstStyle/>
          <a:p>
            <a:r>
              <a:rPr lang="es-ES" sz="2000" b="1" dirty="0">
                <a:solidFill>
                  <a:schemeClr val="accent1">
                    <a:lumMod val="50000"/>
                  </a:schemeClr>
                </a:solidFill>
                <a:latin typeface="Berlin Sans FB" panose="020E0602020502020306" pitchFamily="34" charset="0"/>
              </a:rPr>
              <a:t>AUTOEVALUACIÓN DEL FRAUDE. Riesgos específicos</a:t>
            </a:r>
          </a:p>
        </p:txBody>
      </p:sp>
      <p:sp>
        <p:nvSpPr>
          <p:cNvPr id="3" name="Marcador de contenido 2"/>
          <p:cNvSpPr>
            <a:spLocks noGrp="1"/>
          </p:cNvSpPr>
          <p:nvPr>
            <p:ph idx="1"/>
          </p:nvPr>
        </p:nvSpPr>
        <p:spPr>
          <a:xfrm>
            <a:off x="306238" y="1888900"/>
            <a:ext cx="10186852" cy="652787"/>
          </a:xfrm>
        </p:spPr>
        <p:txBody>
          <a:bodyPr>
            <a:normAutofit/>
          </a:bodyPr>
          <a:lstStyle/>
          <a:p>
            <a:pPr algn="just">
              <a:lnSpc>
                <a:spcPct val="108000"/>
              </a:lnSpc>
            </a:pPr>
            <a:r>
              <a:rPr lang="es-ES" sz="1600" b="1" dirty="0">
                <a:solidFill>
                  <a:schemeClr val="tx1">
                    <a:lumMod val="65000"/>
                    <a:lumOff val="35000"/>
                  </a:schemeClr>
                </a:solidFill>
              </a:rPr>
              <a:t>La Comisión Europea recomienda la evaluación del riesgo de fraude sobre unos riesgos identificados en el periodo anterior:</a:t>
            </a:r>
            <a:endParaRPr lang="es-ES" sz="1400" dirty="0">
              <a:solidFill>
                <a:schemeClr val="tx1">
                  <a:lumMod val="65000"/>
                  <a:lumOff val="35000"/>
                </a:schemeClr>
              </a:solidFill>
            </a:endParaRPr>
          </a:p>
          <a:p>
            <a:pPr algn="just"/>
            <a:endParaRPr lang="es-ES" sz="1800" dirty="0">
              <a:solidFill>
                <a:schemeClr val="tx1">
                  <a:lumMod val="65000"/>
                  <a:lumOff val="35000"/>
                </a:schemeClr>
              </a:solidFill>
            </a:endParaRPr>
          </a:p>
          <a:p>
            <a:pPr algn="just"/>
            <a:endParaRPr lang="es-ES" sz="1800" dirty="0"/>
          </a:p>
        </p:txBody>
      </p:sp>
      <p:pic>
        <p:nvPicPr>
          <p:cNvPr id="20" name="Imagen 19">
            <a:extLst>
              <a:ext uri="{FF2B5EF4-FFF2-40B4-BE49-F238E27FC236}">
                <a16:creationId xmlns:a16="http://schemas.microsoft.com/office/drawing/2014/main" id="{0F951A80-6279-47A4-AD04-CC06F1C9A805}"/>
              </a:ext>
            </a:extLst>
          </p:cNvPr>
          <p:cNvPicPr>
            <a:picLocks noChangeAspect="1"/>
          </p:cNvPicPr>
          <p:nvPr/>
        </p:nvPicPr>
        <p:blipFill rotWithShape="1">
          <a:blip r:embed="rId2">
            <a:extLst>
              <a:ext uri="{28A0092B-C50C-407E-A947-70E740481C1C}">
                <a14:useLocalDpi xmlns:a14="http://schemas.microsoft.com/office/drawing/2010/main" val="0"/>
              </a:ext>
            </a:extLst>
          </a:blip>
          <a:srcRect t="22391" b="20218"/>
          <a:stretch/>
        </p:blipFill>
        <p:spPr>
          <a:xfrm>
            <a:off x="11014430" y="6295210"/>
            <a:ext cx="1038007" cy="453887"/>
          </a:xfrm>
          <a:prstGeom prst="rect">
            <a:avLst/>
          </a:prstGeom>
        </p:spPr>
      </p:pic>
      <p:pic>
        <p:nvPicPr>
          <p:cNvPr id="17" name="Imagen 16">
            <a:extLst>
              <a:ext uri="{FF2B5EF4-FFF2-40B4-BE49-F238E27FC236}">
                <a16:creationId xmlns:a16="http://schemas.microsoft.com/office/drawing/2014/main" id="{E42686B5-24FC-490B-BFE7-43F3CA448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26" name="Rectángulo: esquinas redondeadas 25">
            <a:extLst>
              <a:ext uri="{FF2B5EF4-FFF2-40B4-BE49-F238E27FC236}">
                <a16:creationId xmlns:a16="http://schemas.microsoft.com/office/drawing/2014/main" id="{46FD1B7A-0DA9-4F26-888B-4B76063B9452}"/>
              </a:ext>
            </a:extLst>
          </p:cNvPr>
          <p:cNvSpPr/>
          <p:nvPr/>
        </p:nvSpPr>
        <p:spPr>
          <a:xfrm>
            <a:off x="666884" y="3019280"/>
            <a:ext cx="4732780" cy="306467"/>
          </a:xfrm>
          <a:prstGeom prst="roundRect">
            <a:avLst/>
          </a:prstGeom>
          <a:solidFill>
            <a:schemeClr val="bg1"/>
          </a:solidFill>
          <a:ln w="28575">
            <a:solidFill>
              <a:srgbClr val="C00000"/>
            </a:solidFill>
          </a:ln>
        </p:spPr>
        <p:txBody>
          <a:bodyPr wrap="square">
            <a:spAutoFit/>
          </a:bodyPr>
          <a:lstStyle/>
          <a:p>
            <a:r>
              <a:rPr lang="es-ES" sz="1200" b="1" dirty="0"/>
              <a:t>SR1. </a:t>
            </a:r>
            <a:r>
              <a:rPr lang="es-ES" sz="1200" dirty="0"/>
              <a:t>Conflictos de interés dentro del comité de evaluación.</a:t>
            </a:r>
          </a:p>
        </p:txBody>
      </p:sp>
      <p:sp>
        <p:nvSpPr>
          <p:cNvPr id="28" name="CuadroTexto 27">
            <a:extLst>
              <a:ext uri="{FF2B5EF4-FFF2-40B4-BE49-F238E27FC236}">
                <a16:creationId xmlns:a16="http://schemas.microsoft.com/office/drawing/2014/main" id="{03A1CF3B-771A-4EEA-ABD1-BA3EA3043303}"/>
              </a:ext>
            </a:extLst>
          </p:cNvPr>
          <p:cNvSpPr txBox="1"/>
          <p:nvPr/>
        </p:nvSpPr>
        <p:spPr>
          <a:xfrm>
            <a:off x="1750384" y="2573401"/>
            <a:ext cx="2565779" cy="307777"/>
          </a:xfrm>
          <a:prstGeom prst="rect">
            <a:avLst/>
          </a:prstGeom>
          <a:noFill/>
        </p:spPr>
        <p:txBody>
          <a:bodyPr wrap="square" rtlCol="0">
            <a:spAutoFit/>
          </a:bodyPr>
          <a:lstStyle/>
          <a:p>
            <a:pPr algn="ctr"/>
            <a:r>
              <a:rPr lang="es-ES" sz="1400" b="1" dirty="0">
                <a:solidFill>
                  <a:srgbClr val="C00000"/>
                </a:solidFill>
              </a:rPr>
              <a:t>SELECCIÓN DE OPERACIONES</a:t>
            </a:r>
          </a:p>
        </p:txBody>
      </p:sp>
      <p:sp>
        <p:nvSpPr>
          <p:cNvPr id="29" name="CuadroTexto 28">
            <a:extLst>
              <a:ext uri="{FF2B5EF4-FFF2-40B4-BE49-F238E27FC236}">
                <a16:creationId xmlns:a16="http://schemas.microsoft.com/office/drawing/2014/main" id="{A9090D99-0613-46A2-93C1-F2F4CFDD3340}"/>
              </a:ext>
            </a:extLst>
          </p:cNvPr>
          <p:cNvSpPr txBox="1"/>
          <p:nvPr/>
        </p:nvSpPr>
        <p:spPr>
          <a:xfrm>
            <a:off x="7537089" y="2621703"/>
            <a:ext cx="2565779" cy="307777"/>
          </a:xfrm>
          <a:prstGeom prst="rect">
            <a:avLst/>
          </a:prstGeom>
          <a:noFill/>
        </p:spPr>
        <p:txBody>
          <a:bodyPr wrap="square" rtlCol="0">
            <a:spAutoFit/>
          </a:bodyPr>
          <a:lstStyle/>
          <a:p>
            <a:pPr algn="ctr"/>
            <a:r>
              <a:rPr lang="es-ES" sz="1400" b="1" dirty="0">
                <a:solidFill>
                  <a:srgbClr val="532476"/>
                </a:solidFill>
              </a:rPr>
              <a:t>EJECUCIÓN DE OPERACIONES</a:t>
            </a:r>
          </a:p>
        </p:txBody>
      </p:sp>
      <p:sp>
        <p:nvSpPr>
          <p:cNvPr id="30" name="Rectángulo: esquinas redondeadas 29">
            <a:extLst>
              <a:ext uri="{FF2B5EF4-FFF2-40B4-BE49-F238E27FC236}">
                <a16:creationId xmlns:a16="http://schemas.microsoft.com/office/drawing/2014/main" id="{4B655974-88D6-400E-A576-F0D82FB5DB4C}"/>
              </a:ext>
            </a:extLst>
          </p:cNvPr>
          <p:cNvSpPr/>
          <p:nvPr/>
        </p:nvSpPr>
        <p:spPr>
          <a:xfrm>
            <a:off x="6458917" y="3054993"/>
            <a:ext cx="4742153" cy="306467"/>
          </a:xfrm>
          <a:prstGeom prst="roundRect">
            <a:avLst/>
          </a:prstGeom>
          <a:solidFill>
            <a:schemeClr val="bg1"/>
          </a:solidFill>
          <a:ln w="28575">
            <a:solidFill>
              <a:srgbClr val="7030A0"/>
            </a:solidFill>
          </a:ln>
        </p:spPr>
        <p:txBody>
          <a:bodyPr wrap="square">
            <a:spAutoFit/>
          </a:bodyPr>
          <a:lstStyle/>
          <a:p>
            <a:r>
              <a:rPr lang="es-ES" sz="1200" b="1" dirty="0"/>
              <a:t>IR1</a:t>
            </a:r>
            <a:r>
              <a:rPr lang="es-ES" sz="1200" dirty="0"/>
              <a:t>. Conflicto de interés no declarado, o pago de sobornos o comisiones.</a:t>
            </a:r>
          </a:p>
        </p:txBody>
      </p:sp>
      <p:sp>
        <p:nvSpPr>
          <p:cNvPr id="32" name="Rectángulo: esquinas redondeadas 31">
            <a:extLst>
              <a:ext uri="{FF2B5EF4-FFF2-40B4-BE49-F238E27FC236}">
                <a16:creationId xmlns:a16="http://schemas.microsoft.com/office/drawing/2014/main" id="{4E379CC3-0DBA-40DF-AAEF-AE18C86F315B}"/>
              </a:ext>
            </a:extLst>
          </p:cNvPr>
          <p:cNvSpPr/>
          <p:nvPr/>
        </p:nvSpPr>
        <p:spPr>
          <a:xfrm>
            <a:off x="673630" y="3759770"/>
            <a:ext cx="4732780" cy="306467"/>
          </a:xfrm>
          <a:prstGeom prst="roundRect">
            <a:avLst/>
          </a:prstGeom>
          <a:solidFill>
            <a:schemeClr val="bg1"/>
          </a:solidFill>
          <a:ln w="28575">
            <a:solidFill>
              <a:srgbClr val="C00000"/>
            </a:solidFill>
          </a:ln>
        </p:spPr>
        <p:txBody>
          <a:bodyPr wrap="square">
            <a:spAutoFit/>
          </a:bodyPr>
          <a:lstStyle/>
          <a:p>
            <a:r>
              <a:rPr lang="es-ES" sz="1200" b="1" dirty="0"/>
              <a:t>SR3. </a:t>
            </a:r>
            <a:r>
              <a:rPr lang="es-ES" sz="1200" dirty="0"/>
              <a:t>Doble financiación.</a:t>
            </a:r>
          </a:p>
        </p:txBody>
      </p:sp>
      <p:sp>
        <p:nvSpPr>
          <p:cNvPr id="33" name="Rectángulo: esquinas redondeadas 32">
            <a:extLst>
              <a:ext uri="{FF2B5EF4-FFF2-40B4-BE49-F238E27FC236}">
                <a16:creationId xmlns:a16="http://schemas.microsoft.com/office/drawing/2014/main" id="{E53C2106-F4A6-4396-B9E9-DA674212F672}"/>
              </a:ext>
            </a:extLst>
          </p:cNvPr>
          <p:cNvSpPr/>
          <p:nvPr/>
        </p:nvSpPr>
        <p:spPr>
          <a:xfrm>
            <a:off x="6468290" y="3822607"/>
            <a:ext cx="4732780" cy="306467"/>
          </a:xfrm>
          <a:prstGeom prst="roundRect">
            <a:avLst/>
          </a:prstGeom>
          <a:solidFill>
            <a:schemeClr val="bg1"/>
          </a:solidFill>
          <a:ln w="28575">
            <a:solidFill>
              <a:srgbClr val="7030A0"/>
            </a:solidFill>
          </a:ln>
        </p:spPr>
        <p:txBody>
          <a:bodyPr wrap="square" anchor="ctr" anchorCtr="0">
            <a:spAutoFit/>
          </a:bodyPr>
          <a:lstStyle/>
          <a:p>
            <a:r>
              <a:rPr lang="es-ES" sz="1200" b="1" dirty="0"/>
              <a:t>IR3. </a:t>
            </a:r>
            <a:r>
              <a:rPr lang="es-ES" sz="1200" dirty="0"/>
              <a:t>Manipulación del procedimiento de concurso competitivo.</a:t>
            </a:r>
          </a:p>
        </p:txBody>
      </p:sp>
      <p:sp>
        <p:nvSpPr>
          <p:cNvPr id="34" name="Rectángulo: esquinas redondeadas 33">
            <a:extLst>
              <a:ext uri="{FF2B5EF4-FFF2-40B4-BE49-F238E27FC236}">
                <a16:creationId xmlns:a16="http://schemas.microsoft.com/office/drawing/2014/main" id="{C583D3C7-401D-4649-BB59-045B8D4CC898}"/>
              </a:ext>
            </a:extLst>
          </p:cNvPr>
          <p:cNvSpPr/>
          <p:nvPr/>
        </p:nvSpPr>
        <p:spPr>
          <a:xfrm>
            <a:off x="6448493" y="4565391"/>
            <a:ext cx="4742976" cy="306467"/>
          </a:xfrm>
          <a:prstGeom prst="roundRect">
            <a:avLst/>
          </a:prstGeom>
          <a:solidFill>
            <a:schemeClr val="bg1"/>
          </a:solidFill>
          <a:ln w="28575">
            <a:solidFill>
              <a:srgbClr val="7030A0"/>
            </a:solidFill>
          </a:ln>
        </p:spPr>
        <p:txBody>
          <a:bodyPr wrap="square" anchor="ctr" anchorCtr="0">
            <a:spAutoFit/>
          </a:bodyPr>
          <a:lstStyle/>
          <a:p>
            <a:r>
              <a:rPr lang="es-ES" sz="1200" b="1" dirty="0"/>
              <a:t>IR5. </a:t>
            </a:r>
            <a:r>
              <a:rPr lang="es-ES" sz="1200" dirty="0"/>
              <a:t>Precios incompletos.</a:t>
            </a:r>
          </a:p>
        </p:txBody>
      </p:sp>
      <p:sp>
        <p:nvSpPr>
          <p:cNvPr id="37" name="Rectángulo: esquinas redondeadas 36">
            <a:extLst>
              <a:ext uri="{FF2B5EF4-FFF2-40B4-BE49-F238E27FC236}">
                <a16:creationId xmlns:a16="http://schemas.microsoft.com/office/drawing/2014/main" id="{3F2E162E-7F44-4B97-AF07-094E65EA9D96}"/>
              </a:ext>
            </a:extLst>
          </p:cNvPr>
          <p:cNvSpPr/>
          <p:nvPr/>
        </p:nvSpPr>
        <p:spPr>
          <a:xfrm>
            <a:off x="666884" y="3403925"/>
            <a:ext cx="4732780" cy="306467"/>
          </a:xfrm>
          <a:prstGeom prst="roundRect">
            <a:avLst/>
          </a:prstGeom>
          <a:solidFill>
            <a:schemeClr val="bg1"/>
          </a:solidFill>
          <a:ln w="28575">
            <a:solidFill>
              <a:srgbClr val="C00000"/>
            </a:solidFill>
          </a:ln>
        </p:spPr>
        <p:txBody>
          <a:bodyPr wrap="square">
            <a:spAutoFit/>
          </a:bodyPr>
          <a:lstStyle/>
          <a:p>
            <a:r>
              <a:rPr lang="es-ES" sz="1200" b="1" dirty="0"/>
              <a:t>SR2. </a:t>
            </a:r>
            <a:r>
              <a:rPr lang="es-ES" sz="1200" dirty="0"/>
              <a:t>Declaraciones falsas de los solicitantes.</a:t>
            </a:r>
          </a:p>
        </p:txBody>
      </p:sp>
      <p:sp>
        <p:nvSpPr>
          <p:cNvPr id="38" name="Rectángulo: esquinas redondeadas 37">
            <a:extLst>
              <a:ext uri="{FF2B5EF4-FFF2-40B4-BE49-F238E27FC236}">
                <a16:creationId xmlns:a16="http://schemas.microsoft.com/office/drawing/2014/main" id="{5ADD9AE6-8BB9-4B31-AE85-701490DF3AD3}"/>
              </a:ext>
            </a:extLst>
          </p:cNvPr>
          <p:cNvSpPr/>
          <p:nvPr/>
        </p:nvSpPr>
        <p:spPr>
          <a:xfrm>
            <a:off x="6458916" y="3424341"/>
            <a:ext cx="4742975" cy="306467"/>
          </a:xfrm>
          <a:prstGeom prst="roundRect">
            <a:avLst/>
          </a:prstGeom>
          <a:solidFill>
            <a:schemeClr val="bg1"/>
          </a:solidFill>
          <a:ln w="28575">
            <a:solidFill>
              <a:srgbClr val="7030A0"/>
            </a:solidFill>
          </a:ln>
        </p:spPr>
        <p:txBody>
          <a:bodyPr wrap="square">
            <a:spAutoFit/>
          </a:bodyPr>
          <a:lstStyle/>
          <a:p>
            <a:r>
              <a:rPr lang="es-ES" sz="1200" b="1" dirty="0"/>
              <a:t>IR2</a:t>
            </a:r>
            <a:r>
              <a:rPr lang="es-ES" sz="1200" dirty="0"/>
              <a:t>. Incumplimiento de un procedimiento competitivo obligatorio.</a:t>
            </a:r>
          </a:p>
        </p:txBody>
      </p:sp>
      <p:sp>
        <p:nvSpPr>
          <p:cNvPr id="39" name="Rectángulo: esquinas redondeadas 38">
            <a:extLst>
              <a:ext uri="{FF2B5EF4-FFF2-40B4-BE49-F238E27FC236}">
                <a16:creationId xmlns:a16="http://schemas.microsoft.com/office/drawing/2014/main" id="{CEA02CDB-66D7-4D9B-8691-57F25752795A}"/>
              </a:ext>
            </a:extLst>
          </p:cNvPr>
          <p:cNvSpPr/>
          <p:nvPr/>
        </p:nvSpPr>
        <p:spPr>
          <a:xfrm>
            <a:off x="6448493" y="4196043"/>
            <a:ext cx="4763000" cy="306467"/>
          </a:xfrm>
          <a:prstGeom prst="roundRect">
            <a:avLst/>
          </a:prstGeom>
          <a:solidFill>
            <a:schemeClr val="bg1"/>
          </a:solidFill>
          <a:ln w="28575">
            <a:solidFill>
              <a:srgbClr val="7030A0"/>
            </a:solidFill>
          </a:ln>
        </p:spPr>
        <p:txBody>
          <a:bodyPr wrap="square" anchor="ctr" anchorCtr="0">
            <a:spAutoFit/>
          </a:bodyPr>
          <a:lstStyle/>
          <a:p>
            <a:r>
              <a:rPr lang="es-ES" sz="1200" b="1" dirty="0"/>
              <a:t>IR4. </a:t>
            </a:r>
            <a:r>
              <a:rPr lang="es-ES" sz="1200" dirty="0"/>
              <a:t>Prácticas colusorias en las ofertas.</a:t>
            </a:r>
          </a:p>
        </p:txBody>
      </p:sp>
      <p:sp>
        <p:nvSpPr>
          <p:cNvPr id="40" name="Rectángulo: esquinas redondeadas 39">
            <a:extLst>
              <a:ext uri="{FF2B5EF4-FFF2-40B4-BE49-F238E27FC236}">
                <a16:creationId xmlns:a16="http://schemas.microsoft.com/office/drawing/2014/main" id="{DCE2C0BB-EC10-476A-938A-0CB22E5A759D}"/>
              </a:ext>
            </a:extLst>
          </p:cNvPr>
          <p:cNvSpPr/>
          <p:nvPr/>
        </p:nvSpPr>
        <p:spPr>
          <a:xfrm>
            <a:off x="6448493" y="4951874"/>
            <a:ext cx="4742976" cy="306467"/>
          </a:xfrm>
          <a:prstGeom prst="roundRect">
            <a:avLst/>
          </a:prstGeom>
          <a:solidFill>
            <a:schemeClr val="bg1"/>
          </a:solidFill>
          <a:ln w="28575">
            <a:solidFill>
              <a:srgbClr val="7030A0"/>
            </a:solidFill>
          </a:ln>
        </p:spPr>
        <p:txBody>
          <a:bodyPr wrap="square" anchor="ctr" anchorCtr="0">
            <a:spAutoFit/>
          </a:bodyPr>
          <a:lstStyle/>
          <a:p>
            <a:r>
              <a:rPr lang="es-ES" sz="1200" b="1" dirty="0"/>
              <a:t>IR6. </a:t>
            </a:r>
            <a:r>
              <a:rPr lang="es-ES" sz="1200" dirty="0"/>
              <a:t>Manipulación de las reclamaciones de costes.</a:t>
            </a:r>
          </a:p>
        </p:txBody>
      </p:sp>
      <p:sp>
        <p:nvSpPr>
          <p:cNvPr id="41" name="Rectángulo: esquinas redondeadas 40">
            <a:extLst>
              <a:ext uri="{FF2B5EF4-FFF2-40B4-BE49-F238E27FC236}">
                <a16:creationId xmlns:a16="http://schemas.microsoft.com/office/drawing/2014/main" id="{139D12D7-4B50-4E22-A85D-D15A3807D43A}"/>
              </a:ext>
            </a:extLst>
          </p:cNvPr>
          <p:cNvSpPr/>
          <p:nvPr/>
        </p:nvSpPr>
        <p:spPr>
          <a:xfrm>
            <a:off x="6448493" y="5337093"/>
            <a:ext cx="4742976" cy="306467"/>
          </a:xfrm>
          <a:prstGeom prst="roundRect">
            <a:avLst/>
          </a:prstGeom>
          <a:solidFill>
            <a:schemeClr val="bg1"/>
          </a:solidFill>
          <a:ln w="28575">
            <a:solidFill>
              <a:srgbClr val="7030A0"/>
            </a:solidFill>
          </a:ln>
        </p:spPr>
        <p:txBody>
          <a:bodyPr wrap="square" anchor="ctr" anchorCtr="0">
            <a:spAutoFit/>
          </a:bodyPr>
          <a:lstStyle/>
          <a:p>
            <a:r>
              <a:rPr lang="es-ES" sz="1200" b="1" dirty="0"/>
              <a:t>IR7. </a:t>
            </a:r>
            <a:r>
              <a:rPr lang="es-ES" sz="1200" dirty="0"/>
              <a:t>Falta de entrega o de sustitución de productos.</a:t>
            </a:r>
          </a:p>
        </p:txBody>
      </p:sp>
      <p:sp>
        <p:nvSpPr>
          <p:cNvPr id="42" name="Rectángulo: esquinas redondeadas 41">
            <a:extLst>
              <a:ext uri="{FF2B5EF4-FFF2-40B4-BE49-F238E27FC236}">
                <a16:creationId xmlns:a16="http://schemas.microsoft.com/office/drawing/2014/main" id="{180BC06C-D460-49B8-BE6A-046B37BC0AEB}"/>
              </a:ext>
            </a:extLst>
          </p:cNvPr>
          <p:cNvSpPr/>
          <p:nvPr/>
        </p:nvSpPr>
        <p:spPr>
          <a:xfrm>
            <a:off x="6448493" y="5717326"/>
            <a:ext cx="4742976" cy="306467"/>
          </a:xfrm>
          <a:prstGeom prst="roundRect">
            <a:avLst/>
          </a:prstGeom>
          <a:solidFill>
            <a:schemeClr val="bg1"/>
          </a:solidFill>
          <a:ln w="28575">
            <a:solidFill>
              <a:srgbClr val="7030A0"/>
            </a:solidFill>
          </a:ln>
        </p:spPr>
        <p:txBody>
          <a:bodyPr wrap="square" anchor="ctr" anchorCtr="0">
            <a:spAutoFit/>
          </a:bodyPr>
          <a:lstStyle/>
          <a:p>
            <a:r>
              <a:rPr lang="es-ES" sz="1200" b="1" dirty="0"/>
              <a:t>IR8. </a:t>
            </a:r>
            <a:r>
              <a:rPr lang="es-ES" sz="1200" dirty="0"/>
              <a:t>Modificación del contrato existente.</a:t>
            </a:r>
          </a:p>
        </p:txBody>
      </p:sp>
      <p:pic>
        <p:nvPicPr>
          <p:cNvPr id="27" name="Imagen 26">
            <a:extLst>
              <a:ext uri="{FF2B5EF4-FFF2-40B4-BE49-F238E27FC236}">
                <a16:creationId xmlns:a16="http://schemas.microsoft.com/office/drawing/2014/main" id="{ADAB69AA-A69A-43D6-AD5B-B3A4FC84143D}"/>
              </a:ext>
            </a:extLst>
          </p:cNvPr>
          <p:cNvPicPr/>
          <p:nvPr/>
        </p:nvPicPr>
        <p:blipFill>
          <a:blip r:embed="rId4">
            <a:extLst>
              <a:ext uri="{28A0092B-C50C-407E-A947-70E740481C1C}">
                <a14:useLocalDpi xmlns:a14="http://schemas.microsoft.com/office/drawing/2010/main" val="0"/>
              </a:ext>
            </a:extLst>
          </a:blip>
          <a:stretch>
            <a:fillRect/>
          </a:stretch>
        </p:blipFill>
        <p:spPr>
          <a:xfrm>
            <a:off x="1170213" y="190893"/>
            <a:ext cx="1514471" cy="1086679"/>
          </a:xfrm>
          <a:prstGeom prst="rect">
            <a:avLst/>
          </a:prstGeom>
        </p:spPr>
      </p:pic>
      <p:pic>
        <p:nvPicPr>
          <p:cNvPr id="31" name="Imagen 30">
            <a:extLst>
              <a:ext uri="{FF2B5EF4-FFF2-40B4-BE49-F238E27FC236}">
                <a16:creationId xmlns:a16="http://schemas.microsoft.com/office/drawing/2014/main" id="{8C9F30DC-FF9C-40AB-9D70-07898CECD91F}"/>
              </a:ext>
            </a:extLst>
          </p:cNvPr>
          <p:cNvPicPr/>
          <p:nvPr/>
        </p:nvPicPr>
        <p:blipFill>
          <a:blip r:embed="rId5">
            <a:extLst>
              <a:ext uri="{28A0092B-C50C-407E-A947-70E740481C1C}">
                <a14:useLocalDpi xmlns:a14="http://schemas.microsoft.com/office/drawing/2010/main" val="0"/>
              </a:ext>
            </a:extLst>
          </a:blip>
          <a:stretch>
            <a:fillRect/>
          </a:stretch>
        </p:blipFill>
        <p:spPr>
          <a:xfrm>
            <a:off x="4510242" y="979909"/>
            <a:ext cx="2924228" cy="630625"/>
          </a:xfrm>
          <a:prstGeom prst="rect">
            <a:avLst/>
          </a:prstGeom>
        </p:spPr>
      </p:pic>
    </p:spTree>
    <p:extLst>
      <p:ext uri="{BB962C8B-B14F-4D97-AF65-F5344CB8AC3E}">
        <p14:creationId xmlns:p14="http://schemas.microsoft.com/office/powerpoint/2010/main" val="320937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8110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CONFLICTOS DE INTERÉS </a:t>
            </a:r>
          </a:p>
        </p:txBody>
      </p:sp>
      <p:grpSp>
        <p:nvGrpSpPr>
          <p:cNvPr id="3" name="Grupo 2"/>
          <p:cNvGrpSpPr/>
          <p:nvPr/>
        </p:nvGrpSpPr>
        <p:grpSpPr>
          <a:xfrm>
            <a:off x="838200" y="2265327"/>
            <a:ext cx="10866549" cy="1260930"/>
            <a:chOff x="393769" y="2290379"/>
            <a:chExt cx="10866549" cy="1260930"/>
          </a:xfrm>
        </p:grpSpPr>
        <p:sp>
          <p:nvSpPr>
            <p:cNvPr id="9" name="Rectángulo: esquinas redondeadas 8"/>
            <p:cNvSpPr/>
            <p:nvPr/>
          </p:nvSpPr>
          <p:spPr>
            <a:xfrm>
              <a:off x="393769" y="2409231"/>
              <a:ext cx="6989670" cy="374571"/>
            </a:xfrm>
            <a:prstGeom prst="roundRect">
              <a:avLst/>
            </a:prstGeom>
            <a:ln w="28575">
              <a:solidFill>
                <a:srgbClr val="C00000"/>
              </a:solidFill>
            </a:ln>
          </p:spPr>
          <p:txBody>
            <a:bodyPr wrap="square">
              <a:spAutoFit/>
            </a:bodyPr>
            <a:lstStyle/>
            <a:p>
              <a:r>
                <a:rPr lang="es-ES" sz="1600" b="1" dirty="0"/>
                <a:t>SR1. </a:t>
              </a:r>
              <a:r>
                <a:rPr lang="es-ES" sz="1600" dirty="0"/>
                <a:t>Conflictos de interés dentro del comité de evaluación</a:t>
              </a:r>
            </a:p>
          </p:txBody>
        </p:sp>
        <p:sp>
          <p:nvSpPr>
            <p:cNvPr id="12" name="Flecha: a la derecha 11"/>
            <p:cNvSpPr/>
            <p:nvPr/>
          </p:nvSpPr>
          <p:spPr>
            <a:xfrm>
              <a:off x="7772856" y="2385731"/>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6" name="CuadroTexto 5"/>
            <p:cNvSpPr txBox="1"/>
            <p:nvPr/>
          </p:nvSpPr>
          <p:spPr>
            <a:xfrm>
              <a:off x="8694539" y="2290379"/>
              <a:ext cx="2565779" cy="584775"/>
            </a:xfrm>
            <a:prstGeom prst="rect">
              <a:avLst/>
            </a:prstGeom>
            <a:noFill/>
          </p:spPr>
          <p:txBody>
            <a:bodyPr wrap="square" rtlCol="0">
              <a:spAutoFit/>
            </a:bodyPr>
            <a:lstStyle/>
            <a:p>
              <a:r>
                <a:rPr lang="es-ES" sz="1600" b="1" dirty="0">
                  <a:solidFill>
                    <a:srgbClr val="C00000"/>
                  </a:solidFill>
                </a:rPr>
                <a:t>SELECCIÓN DE OPERACIONES</a:t>
              </a:r>
            </a:p>
          </p:txBody>
        </p:sp>
        <p:sp>
          <p:nvSpPr>
            <p:cNvPr id="14" name="CuadroTexto 13"/>
            <p:cNvSpPr txBox="1"/>
            <p:nvPr/>
          </p:nvSpPr>
          <p:spPr>
            <a:xfrm>
              <a:off x="8694539" y="2966534"/>
              <a:ext cx="2565779" cy="584775"/>
            </a:xfrm>
            <a:prstGeom prst="rect">
              <a:avLst/>
            </a:prstGeom>
            <a:noFill/>
          </p:spPr>
          <p:txBody>
            <a:bodyPr wrap="square" rtlCol="0">
              <a:spAutoFit/>
            </a:bodyPr>
            <a:lstStyle/>
            <a:p>
              <a:r>
                <a:rPr lang="es-ES" sz="1600" b="1" dirty="0">
                  <a:solidFill>
                    <a:srgbClr val="532476"/>
                  </a:solidFill>
                </a:rPr>
                <a:t>EJECUCIÓN DE OPERACIONES</a:t>
              </a:r>
            </a:p>
          </p:txBody>
        </p:sp>
        <p:sp>
          <p:nvSpPr>
            <p:cNvPr id="7" name="Rectángulo: esquinas redondeadas 6"/>
            <p:cNvSpPr/>
            <p:nvPr/>
          </p:nvSpPr>
          <p:spPr>
            <a:xfrm>
              <a:off x="393769" y="3085389"/>
              <a:ext cx="6989670" cy="374571"/>
            </a:xfrm>
            <a:prstGeom prst="roundRect">
              <a:avLst/>
            </a:prstGeom>
            <a:ln w="28575">
              <a:solidFill>
                <a:srgbClr val="7030A0"/>
              </a:solidFill>
            </a:ln>
          </p:spPr>
          <p:txBody>
            <a:bodyPr wrap="square">
              <a:spAutoFit/>
            </a:bodyPr>
            <a:lstStyle/>
            <a:p>
              <a:r>
                <a:rPr lang="es-ES" sz="1600" b="1" dirty="0"/>
                <a:t>IR1</a:t>
              </a:r>
              <a:r>
                <a:rPr lang="es-ES" sz="1600" dirty="0"/>
                <a:t>. Conflicto de interés no declarado, o pago de sobornos o comisiones</a:t>
              </a:r>
            </a:p>
          </p:txBody>
        </p:sp>
        <p:sp>
          <p:nvSpPr>
            <p:cNvPr id="17" name="Flecha: a la derecha 16"/>
            <p:cNvSpPr/>
            <p:nvPr/>
          </p:nvSpPr>
          <p:spPr>
            <a:xfrm>
              <a:off x="7772856" y="3038387"/>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sp>
        <p:nvSpPr>
          <p:cNvPr id="8" name="Rectángulo 7"/>
          <p:cNvSpPr/>
          <p:nvPr/>
        </p:nvSpPr>
        <p:spPr>
          <a:xfrm>
            <a:off x="838200" y="4044503"/>
            <a:ext cx="9978530" cy="615553"/>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Ø"/>
            </a:pPr>
            <a:r>
              <a:rPr lang="es-ES" sz="1600" dirty="0"/>
              <a:t>Cuando un empleado de la organización contratista tiene algún </a:t>
            </a:r>
            <a:r>
              <a:rPr lang="es-ES" b="1" dirty="0"/>
              <a:t>interés encubierto </a:t>
            </a:r>
            <a:r>
              <a:rPr lang="es-ES" sz="1600" dirty="0"/>
              <a:t>en un contrato o contratista se produce una situación de conflicto de intereses.</a:t>
            </a:r>
          </a:p>
        </p:txBody>
      </p:sp>
      <p:pic>
        <p:nvPicPr>
          <p:cNvPr id="23" name="Picture 4" descr="Resultado de imagen de logo AUREN">
            <a:extLst>
              <a:ext uri="{FF2B5EF4-FFF2-40B4-BE49-F238E27FC236}">
                <a16:creationId xmlns:a16="http://schemas.microsoft.com/office/drawing/2014/main" id="{D79BD263-75E3-4E0D-A31F-1E8AB74EC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FD628A67-F40E-4AA6-BA06-84121F87E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21" name="Imagen 20">
            <a:extLst>
              <a:ext uri="{FF2B5EF4-FFF2-40B4-BE49-F238E27FC236}">
                <a16:creationId xmlns:a16="http://schemas.microsoft.com/office/drawing/2014/main" id="{D1972032-6929-418C-B061-E3D262B9F04D}"/>
              </a:ext>
            </a:extLst>
          </p:cNvPr>
          <p:cNvPicPr/>
          <p:nvPr/>
        </p:nvPicPr>
        <p:blipFill>
          <a:blip r:embed="rId4">
            <a:extLst>
              <a:ext uri="{28A0092B-C50C-407E-A947-70E740481C1C}">
                <a14:useLocalDpi xmlns:a14="http://schemas.microsoft.com/office/drawing/2010/main" val="0"/>
              </a:ext>
            </a:extLst>
          </a:blip>
          <a:stretch>
            <a:fillRect/>
          </a:stretch>
        </p:blipFill>
        <p:spPr>
          <a:xfrm>
            <a:off x="1241982" y="292842"/>
            <a:ext cx="1514471" cy="1086679"/>
          </a:xfrm>
          <a:prstGeom prst="rect">
            <a:avLst/>
          </a:prstGeom>
        </p:spPr>
      </p:pic>
      <p:pic>
        <p:nvPicPr>
          <p:cNvPr id="22" name="Imagen 21">
            <a:extLst>
              <a:ext uri="{FF2B5EF4-FFF2-40B4-BE49-F238E27FC236}">
                <a16:creationId xmlns:a16="http://schemas.microsoft.com/office/drawing/2014/main" id="{F1350786-28CB-4450-AA93-EF722912479E}"/>
              </a:ext>
            </a:extLst>
          </p:cNvPr>
          <p:cNvPicPr/>
          <p:nvPr/>
        </p:nvPicPr>
        <p:blipFill>
          <a:blip r:embed="rId4">
            <a:extLst>
              <a:ext uri="{28A0092B-C50C-407E-A947-70E740481C1C}">
                <a14:useLocalDpi xmlns:a14="http://schemas.microsoft.com/office/drawing/2010/main" val="0"/>
              </a:ext>
            </a:extLst>
          </a:blip>
          <a:stretch>
            <a:fillRect/>
          </a:stretch>
        </p:blipFill>
        <p:spPr>
          <a:xfrm>
            <a:off x="1289195" y="274743"/>
            <a:ext cx="1514471" cy="1086679"/>
          </a:xfrm>
          <a:prstGeom prst="rect">
            <a:avLst/>
          </a:prstGeom>
        </p:spPr>
      </p:pic>
      <p:pic>
        <p:nvPicPr>
          <p:cNvPr id="25" name="Imagen 24">
            <a:extLst>
              <a:ext uri="{FF2B5EF4-FFF2-40B4-BE49-F238E27FC236}">
                <a16:creationId xmlns:a16="http://schemas.microsoft.com/office/drawing/2014/main" id="{52A26DF5-31E8-4D83-A463-8839557346F8}"/>
              </a:ext>
            </a:extLst>
          </p:cNvPr>
          <p:cNvPicPr/>
          <p:nvPr/>
        </p:nvPicPr>
        <p:blipFill>
          <a:blip r:embed="rId5">
            <a:extLst>
              <a:ext uri="{28A0092B-C50C-407E-A947-70E740481C1C}">
                <a14:useLocalDpi xmlns:a14="http://schemas.microsoft.com/office/drawing/2010/main" val="0"/>
              </a:ext>
            </a:extLst>
          </a:blip>
          <a:stretch>
            <a:fillRect/>
          </a:stretch>
        </p:blipFill>
        <p:spPr>
          <a:xfrm>
            <a:off x="4365351" y="945424"/>
            <a:ext cx="2924228" cy="630625"/>
          </a:xfrm>
          <a:prstGeom prst="rect">
            <a:avLst/>
          </a:prstGeom>
        </p:spPr>
      </p:pic>
    </p:spTree>
    <p:extLst>
      <p:ext uri="{BB962C8B-B14F-4D97-AF65-F5344CB8AC3E}">
        <p14:creationId xmlns:p14="http://schemas.microsoft.com/office/powerpoint/2010/main" val="120843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38200" y="2179355"/>
            <a:ext cx="10866549" cy="646331"/>
            <a:chOff x="393769" y="2290379"/>
            <a:chExt cx="10866549" cy="646331"/>
          </a:xfrm>
        </p:grpSpPr>
        <p:sp>
          <p:nvSpPr>
            <p:cNvPr id="9" name="Rectángulo: esquinas redondeadas 8"/>
            <p:cNvSpPr/>
            <p:nvPr/>
          </p:nvSpPr>
          <p:spPr>
            <a:xfrm>
              <a:off x="393769" y="2396583"/>
              <a:ext cx="6989670" cy="408623"/>
            </a:xfrm>
            <a:prstGeom prst="roundRect">
              <a:avLst/>
            </a:prstGeom>
            <a:ln w="28575">
              <a:solidFill>
                <a:srgbClr val="C00000"/>
              </a:solidFill>
            </a:ln>
          </p:spPr>
          <p:txBody>
            <a:bodyPr wrap="square" anchor="ctr" anchorCtr="0">
              <a:spAutoFit/>
            </a:bodyPr>
            <a:lstStyle/>
            <a:p>
              <a:r>
                <a:rPr lang="es-ES" b="1" dirty="0"/>
                <a:t>SR1</a:t>
              </a:r>
              <a:r>
                <a:rPr lang="es-ES" dirty="0"/>
                <a:t>. Conflictos de interés dentro del comité de evaluación</a:t>
              </a:r>
            </a:p>
          </p:txBody>
        </p:sp>
        <p:sp>
          <p:nvSpPr>
            <p:cNvPr id="12" name="Flecha: a la derecha 11"/>
            <p:cNvSpPr/>
            <p:nvPr/>
          </p:nvSpPr>
          <p:spPr>
            <a:xfrm>
              <a:off x="7772856" y="2385731"/>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8694539" y="2290379"/>
              <a:ext cx="2565779" cy="646331"/>
            </a:xfrm>
            <a:prstGeom prst="rect">
              <a:avLst/>
            </a:prstGeom>
            <a:noFill/>
          </p:spPr>
          <p:txBody>
            <a:bodyPr wrap="square" rtlCol="0">
              <a:spAutoFit/>
            </a:bodyPr>
            <a:lstStyle/>
            <a:p>
              <a:r>
                <a:rPr lang="es-ES" b="1" dirty="0">
                  <a:solidFill>
                    <a:srgbClr val="C00000"/>
                  </a:solidFill>
                </a:rPr>
                <a:t>SELECCIÓN DE OPERACIONES</a:t>
              </a:r>
            </a:p>
          </p:txBody>
        </p:sp>
      </p:grpSp>
      <p:sp>
        <p:nvSpPr>
          <p:cNvPr id="3" name="Rectángulo 2"/>
          <p:cNvSpPr>
            <a:spLocks/>
          </p:cNvSpPr>
          <p:nvPr/>
        </p:nvSpPr>
        <p:spPr>
          <a:xfrm>
            <a:off x="1276363" y="3101398"/>
            <a:ext cx="9002974" cy="1362535"/>
          </a:xfrm>
          <a:prstGeom prst="rect">
            <a:avLst/>
          </a:prstGeom>
          <a:ln w="19050">
            <a:solidFill>
              <a:srgbClr val="FF0000"/>
            </a:solidFill>
            <a:prstDash val="dashDot"/>
          </a:ln>
        </p:spPr>
        <p:txBody>
          <a:bodyPr wrap="square" anchor="ctr" anchorCtr="0">
            <a:noAutofit/>
          </a:bodyPr>
          <a:lstStyle/>
          <a:p>
            <a:pPr algn="just">
              <a:lnSpc>
                <a:spcPct val="110000"/>
              </a:lnSpc>
            </a:pPr>
            <a:r>
              <a:rPr lang="es-ES" dirty="0"/>
              <a:t>Los </a:t>
            </a:r>
            <a:r>
              <a:rPr lang="es-ES" sz="2000" b="1" dirty="0"/>
              <a:t>miembros de la Unidad de Gestión </a:t>
            </a:r>
            <a:r>
              <a:rPr lang="es-ES" dirty="0"/>
              <a:t>influyen deliberadamente sobre la evaluación y selección de los solicitantes a fin de favorecer a alguno de ellos, dando un trato preferente a su solicitud durante la evaluación, o bien presionando a otros miembros de la UG.</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288" y="4793555"/>
            <a:ext cx="4101124" cy="1770269"/>
          </a:xfrm>
          <a:prstGeom prst="rect">
            <a:avLst/>
          </a:prstGeom>
        </p:spPr>
      </p:pic>
      <p:pic>
        <p:nvPicPr>
          <p:cNvPr id="20" name="Picture 4" descr="Resultado de imagen de logo AUREN">
            <a:extLst>
              <a:ext uri="{FF2B5EF4-FFF2-40B4-BE49-F238E27FC236}">
                <a16:creationId xmlns:a16="http://schemas.microsoft.com/office/drawing/2014/main" id="{E32EBF0B-CA68-4979-9C24-20876CA4C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AFB0D69E-7F4C-425C-BB1B-A8051D596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3" name="Imagen 12">
            <a:extLst>
              <a:ext uri="{FF2B5EF4-FFF2-40B4-BE49-F238E27FC236}">
                <a16:creationId xmlns:a16="http://schemas.microsoft.com/office/drawing/2014/main" id="{D67382DF-19D7-4C1A-9523-02B173F5D184}"/>
              </a:ext>
            </a:extLst>
          </p:cNvPr>
          <p:cNvPicPr/>
          <p:nvPr/>
        </p:nvPicPr>
        <p:blipFill>
          <a:blip r:embed="rId5">
            <a:extLst>
              <a:ext uri="{28A0092B-C50C-407E-A947-70E740481C1C}">
                <a14:useLocalDpi xmlns:a14="http://schemas.microsoft.com/office/drawing/2010/main" val="0"/>
              </a:ext>
            </a:extLst>
          </a:blip>
          <a:stretch>
            <a:fillRect/>
          </a:stretch>
        </p:blipFill>
        <p:spPr>
          <a:xfrm>
            <a:off x="1276363" y="276266"/>
            <a:ext cx="1514471" cy="1086679"/>
          </a:xfrm>
          <a:prstGeom prst="rect">
            <a:avLst/>
          </a:prstGeom>
        </p:spPr>
      </p:pic>
      <p:pic>
        <p:nvPicPr>
          <p:cNvPr id="15" name="Imagen 14">
            <a:extLst>
              <a:ext uri="{FF2B5EF4-FFF2-40B4-BE49-F238E27FC236}">
                <a16:creationId xmlns:a16="http://schemas.microsoft.com/office/drawing/2014/main" id="{8E138697-E5A9-4937-8150-0FFDB6416E13}"/>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3884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215837" y="1897270"/>
            <a:ext cx="10866549" cy="646331"/>
            <a:chOff x="393769" y="2966534"/>
            <a:chExt cx="10866549" cy="646331"/>
          </a:xfrm>
        </p:grpSpPr>
        <p:sp>
          <p:nvSpPr>
            <p:cNvPr id="14" name="CuadroTexto 13"/>
            <p:cNvSpPr txBox="1"/>
            <p:nvPr/>
          </p:nvSpPr>
          <p:spPr>
            <a:xfrm>
              <a:off x="8694539" y="2966534"/>
              <a:ext cx="2565779" cy="646331"/>
            </a:xfrm>
            <a:prstGeom prst="rect">
              <a:avLst/>
            </a:prstGeom>
            <a:noFill/>
          </p:spPr>
          <p:txBody>
            <a:bodyPr wrap="square" rtlCol="0">
              <a:spAutoFit/>
            </a:bodyPr>
            <a:lstStyle/>
            <a:p>
              <a:r>
                <a:rPr lang="es-ES" b="1" dirty="0">
                  <a:solidFill>
                    <a:srgbClr val="532476"/>
                  </a:solidFill>
                </a:rPr>
                <a:t>EJECUCIÓN DE OPERACIONES</a:t>
              </a:r>
            </a:p>
          </p:txBody>
        </p:sp>
        <p:sp>
          <p:nvSpPr>
            <p:cNvPr id="7" name="Rectángulo: esquinas redondeadas 6"/>
            <p:cNvSpPr/>
            <p:nvPr/>
          </p:nvSpPr>
          <p:spPr>
            <a:xfrm>
              <a:off x="393769" y="3085389"/>
              <a:ext cx="6989670" cy="408623"/>
            </a:xfrm>
            <a:prstGeom prst="roundRect">
              <a:avLst/>
            </a:prstGeom>
            <a:ln w="28575">
              <a:solidFill>
                <a:srgbClr val="7030A0"/>
              </a:solidFill>
            </a:ln>
          </p:spPr>
          <p:txBody>
            <a:bodyPr wrap="square">
              <a:spAutoFit/>
            </a:bodyPr>
            <a:lstStyle/>
            <a:p>
              <a:r>
                <a:rPr lang="es-ES" b="1" dirty="0"/>
                <a:t>IR1</a:t>
              </a:r>
              <a:r>
                <a:rPr lang="es-ES" dirty="0"/>
                <a:t>. Conflicto de interés no declarado, o pago de sobornos o comisiones</a:t>
              </a:r>
            </a:p>
          </p:txBody>
        </p:sp>
        <p:sp>
          <p:nvSpPr>
            <p:cNvPr id="17" name="Flecha: a la derecha 16"/>
            <p:cNvSpPr/>
            <p:nvPr/>
          </p:nvSpPr>
          <p:spPr>
            <a:xfrm>
              <a:off x="7772856" y="3038387"/>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 name="Rectángulo 3"/>
          <p:cNvSpPr/>
          <p:nvPr/>
        </p:nvSpPr>
        <p:spPr>
          <a:xfrm>
            <a:off x="1324758" y="2763158"/>
            <a:ext cx="9542483" cy="2520225"/>
          </a:xfrm>
          <a:prstGeom prst="rect">
            <a:avLst/>
          </a:prstGeom>
          <a:ln w="19050">
            <a:solidFill>
              <a:srgbClr val="7030A0"/>
            </a:solidFill>
            <a:prstDash val="dashDot"/>
          </a:ln>
        </p:spPr>
        <p:txBody>
          <a:bodyPr wrap="square" anchor="ctr" anchorCtr="0">
            <a:noAutofit/>
          </a:bodyPr>
          <a:lstStyle/>
          <a:p>
            <a:pPr algn="just">
              <a:lnSpc>
                <a:spcPct val="110000"/>
              </a:lnSpc>
            </a:pPr>
            <a:r>
              <a:rPr lang="es-ES" dirty="0"/>
              <a:t>Un </a:t>
            </a:r>
            <a:r>
              <a:rPr lang="es-ES" sz="2000" b="1" dirty="0"/>
              <a:t>miembro del personal del beneficiario </a:t>
            </a:r>
            <a:r>
              <a:rPr lang="es-ES" dirty="0"/>
              <a:t>favorece a un solicitante o licitador debido a que:</a:t>
            </a:r>
          </a:p>
          <a:p>
            <a:pPr marL="285750" indent="-285750" algn="just">
              <a:lnSpc>
                <a:spcPct val="110000"/>
              </a:lnSpc>
              <a:buFont typeface="Wingdings" panose="05000000000000000000" pitchFamily="2" charset="2"/>
              <a:buChar char="§"/>
            </a:pPr>
            <a:r>
              <a:rPr lang="es-ES" dirty="0"/>
              <a:t>Existe un </a:t>
            </a:r>
            <a:r>
              <a:rPr lang="es-ES" u="sng" dirty="0"/>
              <a:t>conflicto de interés no declarado</a:t>
            </a:r>
            <a:r>
              <a:rPr lang="es-ES" dirty="0"/>
              <a:t>: Los beneficiarios pueden otorgar subcontratos a terceros en los que un miembro de su personal tiene algún interés, económico o de otro tipo. De forma similar, las organizaciones pueden no declarar plenamente todos los conflictos de interés cuando se presentan a una licitación.</a:t>
            </a:r>
          </a:p>
          <a:p>
            <a:pPr marL="285750" indent="-285750" algn="just">
              <a:lnSpc>
                <a:spcPct val="110000"/>
              </a:lnSpc>
              <a:buFont typeface="Wingdings" panose="05000000000000000000" pitchFamily="2" charset="2"/>
              <a:buChar char="§"/>
            </a:pPr>
            <a:r>
              <a:rPr lang="es-ES" dirty="0"/>
              <a:t>Se han pagado </a:t>
            </a:r>
            <a:r>
              <a:rPr lang="es-ES" u="sng" dirty="0"/>
              <a:t>sobornos o comisiones</a:t>
            </a:r>
            <a:r>
              <a:rPr lang="es-ES" dirty="0"/>
              <a:t>: Terceros que optan a contratos pueden ofrecer sobornos o comisiones a los beneficiarios para influir sobre la adjudicación de contratos.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575" y="5384087"/>
            <a:ext cx="5267349" cy="1473913"/>
          </a:xfrm>
          <a:prstGeom prst="rect">
            <a:avLst/>
          </a:prstGeom>
        </p:spPr>
      </p:pic>
      <p:pic>
        <p:nvPicPr>
          <p:cNvPr id="23" name="Picture 4" descr="Resultado de imagen de logo AUREN">
            <a:extLst>
              <a:ext uri="{FF2B5EF4-FFF2-40B4-BE49-F238E27FC236}">
                <a16:creationId xmlns:a16="http://schemas.microsoft.com/office/drawing/2014/main" id="{659B54B0-3A7D-4A7F-BAF8-361E0CF2A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408EBAAF-EFB8-48C7-8CC2-28559D0AF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5" name="Imagen 14">
            <a:extLst>
              <a:ext uri="{FF2B5EF4-FFF2-40B4-BE49-F238E27FC236}">
                <a16:creationId xmlns:a16="http://schemas.microsoft.com/office/drawing/2014/main" id="{B1DD8BDF-65A4-4393-8F9A-617D39A2A159}"/>
              </a:ext>
            </a:extLst>
          </p:cNvPr>
          <p:cNvPicPr/>
          <p:nvPr/>
        </p:nvPicPr>
        <p:blipFill>
          <a:blip r:embed="rId5">
            <a:extLst>
              <a:ext uri="{28A0092B-C50C-407E-A947-70E740481C1C}">
                <a14:useLocalDpi xmlns:a14="http://schemas.microsoft.com/office/drawing/2010/main" val="0"/>
              </a:ext>
            </a:extLst>
          </a:blip>
          <a:stretch>
            <a:fillRect/>
          </a:stretch>
        </p:blipFill>
        <p:spPr>
          <a:xfrm>
            <a:off x="1324758" y="316528"/>
            <a:ext cx="1514471" cy="1086679"/>
          </a:xfrm>
          <a:prstGeom prst="rect">
            <a:avLst/>
          </a:prstGeom>
        </p:spPr>
      </p:pic>
      <p:pic>
        <p:nvPicPr>
          <p:cNvPr id="19" name="Imagen 18">
            <a:extLst>
              <a:ext uri="{FF2B5EF4-FFF2-40B4-BE49-F238E27FC236}">
                <a16:creationId xmlns:a16="http://schemas.microsoft.com/office/drawing/2014/main" id="{12BE3171-4900-4AAF-BCE9-0C72869F06FF}"/>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4082517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838200" y="2179355"/>
            <a:ext cx="10866549" cy="646331"/>
            <a:chOff x="393769" y="2290379"/>
            <a:chExt cx="10866549" cy="646331"/>
          </a:xfrm>
        </p:grpSpPr>
        <p:sp>
          <p:nvSpPr>
            <p:cNvPr id="9" name="Rectángulo: esquinas redondeadas 8"/>
            <p:cNvSpPr/>
            <p:nvPr/>
          </p:nvSpPr>
          <p:spPr>
            <a:xfrm>
              <a:off x="393769" y="2396583"/>
              <a:ext cx="6989670" cy="408623"/>
            </a:xfrm>
            <a:prstGeom prst="roundRect">
              <a:avLst/>
            </a:prstGeom>
            <a:ln w="28575">
              <a:solidFill>
                <a:srgbClr val="C00000"/>
              </a:solidFill>
            </a:ln>
          </p:spPr>
          <p:txBody>
            <a:bodyPr wrap="square" anchor="ctr" anchorCtr="0">
              <a:spAutoFit/>
            </a:bodyPr>
            <a:lstStyle/>
            <a:p>
              <a:r>
                <a:rPr lang="es-ES" b="1" dirty="0"/>
                <a:t>SR2</a:t>
              </a:r>
              <a:r>
                <a:rPr lang="es-ES" dirty="0"/>
                <a:t>. Declaraciones falsas de los solicitantes.</a:t>
              </a:r>
            </a:p>
          </p:txBody>
        </p:sp>
        <p:sp>
          <p:nvSpPr>
            <p:cNvPr id="12" name="Flecha: a la derecha 11"/>
            <p:cNvSpPr/>
            <p:nvPr/>
          </p:nvSpPr>
          <p:spPr>
            <a:xfrm>
              <a:off x="7772856" y="2385731"/>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8694539" y="2290379"/>
              <a:ext cx="2565779" cy="646331"/>
            </a:xfrm>
            <a:prstGeom prst="rect">
              <a:avLst/>
            </a:prstGeom>
            <a:noFill/>
          </p:spPr>
          <p:txBody>
            <a:bodyPr wrap="square" rtlCol="0">
              <a:spAutoFit/>
            </a:bodyPr>
            <a:lstStyle/>
            <a:p>
              <a:r>
                <a:rPr lang="es-ES" b="1" dirty="0">
                  <a:solidFill>
                    <a:srgbClr val="C00000"/>
                  </a:solidFill>
                </a:rPr>
                <a:t>SELECCIÓN DE OPERACIONES</a:t>
              </a:r>
            </a:p>
          </p:txBody>
        </p:sp>
      </p:grpSp>
      <p:sp>
        <p:nvSpPr>
          <p:cNvPr id="3" name="Rectángulo 2"/>
          <p:cNvSpPr>
            <a:spLocks/>
          </p:cNvSpPr>
          <p:nvPr/>
        </p:nvSpPr>
        <p:spPr>
          <a:xfrm>
            <a:off x="3671785" y="3138836"/>
            <a:ext cx="6750074" cy="2818139"/>
          </a:xfrm>
          <a:prstGeom prst="rect">
            <a:avLst/>
          </a:prstGeom>
          <a:ln w="19050">
            <a:solidFill>
              <a:srgbClr val="FF0000"/>
            </a:solidFill>
            <a:prstDash val="dashDot"/>
          </a:ln>
        </p:spPr>
        <p:txBody>
          <a:bodyPr wrap="square" anchor="ctr" anchorCtr="0">
            <a:noAutofit/>
          </a:bodyPr>
          <a:lstStyle/>
          <a:p>
            <a:pPr algn="just">
              <a:lnSpc>
                <a:spcPct val="110000"/>
              </a:lnSpc>
            </a:pPr>
            <a:r>
              <a:rPr lang="es-ES" sz="2000" dirty="0"/>
              <a:t>Los solicitantes (Unidades Ejecutoras) </a:t>
            </a:r>
            <a:r>
              <a:rPr lang="es-ES" sz="2000" b="1" dirty="0"/>
              <a:t>presentan declaraciones falsas en sus solicitudes</a:t>
            </a:r>
            <a:r>
              <a:rPr lang="es-ES" sz="2000" dirty="0"/>
              <a:t>, haciendo creer al comité de evaluación que cumplen con los criterios de elegibilidad, generales y específicos, al objeto de salir elegidos en un proceso de selección.</a:t>
            </a:r>
            <a:endParaRPr lang="es-ES" dirty="0"/>
          </a:p>
        </p:txBody>
      </p:sp>
      <p:pic>
        <p:nvPicPr>
          <p:cNvPr id="20" name="Picture 4" descr="Resultado de imagen de logo AUREN">
            <a:extLst>
              <a:ext uri="{FF2B5EF4-FFF2-40B4-BE49-F238E27FC236}">
                <a16:creationId xmlns:a16="http://schemas.microsoft.com/office/drawing/2014/main" id="{E32EBF0B-CA68-4979-9C24-20876CA4C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AFB0D69E-7F4C-425C-BB1B-A8051D596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7" name="Imagen 6">
            <a:extLst>
              <a:ext uri="{FF2B5EF4-FFF2-40B4-BE49-F238E27FC236}">
                <a16:creationId xmlns:a16="http://schemas.microsoft.com/office/drawing/2014/main" id="{9375FC99-4F2B-46D8-A3CD-C7F3B8E64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008" y="3665779"/>
            <a:ext cx="1794525" cy="1740689"/>
          </a:xfrm>
          <a:prstGeom prst="rect">
            <a:avLst/>
          </a:prstGeom>
        </p:spPr>
      </p:pic>
      <p:sp>
        <p:nvSpPr>
          <p:cNvPr id="16" name="Título 1">
            <a:extLst>
              <a:ext uri="{FF2B5EF4-FFF2-40B4-BE49-F238E27FC236}">
                <a16:creationId xmlns:a16="http://schemas.microsoft.com/office/drawing/2014/main" id="{4002DF66-BBE4-4CCA-B566-6081097B582F}"/>
              </a:ext>
            </a:extLst>
          </p:cNvPr>
          <p:cNvSpPr>
            <a:spLocks noGrp="1"/>
          </p:cNvSpPr>
          <p:nvPr>
            <p:ph type="title"/>
          </p:nvPr>
        </p:nvSpPr>
        <p:spPr>
          <a:xfrm>
            <a:off x="838200" y="1774872"/>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DECLARACIONES FALSAS DE LOS SOLICITANTES</a:t>
            </a:r>
          </a:p>
        </p:txBody>
      </p:sp>
      <p:pic>
        <p:nvPicPr>
          <p:cNvPr id="15" name="Imagen 14">
            <a:extLst>
              <a:ext uri="{FF2B5EF4-FFF2-40B4-BE49-F238E27FC236}">
                <a16:creationId xmlns:a16="http://schemas.microsoft.com/office/drawing/2014/main" id="{5BCAEFFF-04D5-4249-8702-5F8CD7494DD7}"/>
              </a:ext>
            </a:extLst>
          </p:cNvPr>
          <p:cNvPicPr/>
          <p:nvPr/>
        </p:nvPicPr>
        <p:blipFill>
          <a:blip r:embed="rId5">
            <a:extLst>
              <a:ext uri="{28A0092B-C50C-407E-A947-70E740481C1C}">
                <a14:useLocalDpi xmlns:a14="http://schemas.microsoft.com/office/drawing/2010/main" val="0"/>
              </a:ext>
            </a:extLst>
          </a:blip>
          <a:stretch>
            <a:fillRect/>
          </a:stretch>
        </p:blipFill>
        <p:spPr>
          <a:xfrm>
            <a:off x="1394008" y="259935"/>
            <a:ext cx="1514471" cy="1086679"/>
          </a:xfrm>
          <a:prstGeom prst="rect">
            <a:avLst/>
          </a:prstGeom>
        </p:spPr>
      </p:pic>
      <p:pic>
        <p:nvPicPr>
          <p:cNvPr id="21" name="Imagen 20">
            <a:extLst>
              <a:ext uri="{FF2B5EF4-FFF2-40B4-BE49-F238E27FC236}">
                <a16:creationId xmlns:a16="http://schemas.microsoft.com/office/drawing/2014/main" id="{63035569-AC22-4911-B427-9D959EA4612C}"/>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095097"/>
            <a:ext cx="2924228" cy="630625"/>
          </a:xfrm>
          <a:prstGeom prst="rect">
            <a:avLst/>
          </a:prstGeom>
        </p:spPr>
      </p:pic>
    </p:spTree>
    <p:extLst>
      <p:ext uri="{BB962C8B-B14F-4D97-AF65-F5344CB8AC3E}">
        <p14:creationId xmlns:p14="http://schemas.microsoft.com/office/powerpoint/2010/main" val="144911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B2F1477-51A9-4B92-9703-8E4BB5C28CB2}"/>
              </a:ext>
            </a:extLst>
          </p:cNvPr>
          <p:cNvSpPr/>
          <p:nvPr/>
        </p:nvSpPr>
        <p:spPr>
          <a:xfrm>
            <a:off x="1693772" y="2532164"/>
            <a:ext cx="2506840" cy="523220"/>
          </a:xfrm>
          <a:prstGeom prst="rect">
            <a:avLst/>
          </a:prstGeom>
          <a:solidFill>
            <a:srgbClr val="CE0412"/>
          </a:solidFill>
        </p:spPr>
        <p:txBody>
          <a:bodyPr wrap="none">
            <a:spAutoFit/>
          </a:bodyPr>
          <a:lstStyle/>
          <a:p>
            <a:r>
              <a:rPr lang="es-ES" sz="2800" b="1" dirty="0">
                <a:solidFill>
                  <a:schemeClr val="bg1"/>
                </a:solidFill>
                <a:latin typeface="+mj-lt"/>
              </a:rPr>
              <a:t>Qué es el fraude</a:t>
            </a:r>
          </a:p>
        </p:txBody>
      </p:sp>
      <p:pic>
        <p:nvPicPr>
          <p:cNvPr id="11" name="Imagen 10">
            <a:extLst>
              <a:ext uri="{FF2B5EF4-FFF2-40B4-BE49-F238E27FC236}">
                <a16:creationId xmlns:a16="http://schemas.microsoft.com/office/drawing/2014/main" id="{2B86BD86-AE38-4F2B-93A7-F8A49CC82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26" name="Rectángulo 25">
            <a:extLst>
              <a:ext uri="{FF2B5EF4-FFF2-40B4-BE49-F238E27FC236}">
                <a16:creationId xmlns:a16="http://schemas.microsoft.com/office/drawing/2014/main" id="{5D1F0470-D891-478B-8ED1-39C1035931DB}"/>
              </a:ext>
            </a:extLst>
          </p:cNvPr>
          <p:cNvSpPr/>
          <p:nvPr/>
        </p:nvSpPr>
        <p:spPr>
          <a:xfrm>
            <a:off x="2762476" y="3259916"/>
            <a:ext cx="5272597" cy="523220"/>
          </a:xfrm>
          <a:prstGeom prst="rect">
            <a:avLst/>
          </a:prstGeom>
          <a:solidFill>
            <a:srgbClr val="CE0412"/>
          </a:solidFill>
        </p:spPr>
        <p:txBody>
          <a:bodyPr wrap="none">
            <a:spAutoFit/>
          </a:bodyPr>
          <a:lstStyle/>
          <a:p>
            <a:r>
              <a:rPr lang="es-ES" sz="2800" b="1" dirty="0">
                <a:solidFill>
                  <a:schemeClr val="bg1"/>
                </a:solidFill>
                <a:latin typeface="+mj-lt"/>
              </a:rPr>
              <a:t>Autoevaluación del riesgo de fraude</a:t>
            </a:r>
          </a:p>
        </p:txBody>
      </p:sp>
      <p:sp>
        <p:nvSpPr>
          <p:cNvPr id="28" name="Rectángulo 27">
            <a:extLst>
              <a:ext uri="{FF2B5EF4-FFF2-40B4-BE49-F238E27FC236}">
                <a16:creationId xmlns:a16="http://schemas.microsoft.com/office/drawing/2014/main" id="{BB8D3DFE-468A-4E7C-A0D9-6CD92B4FE5AF}"/>
              </a:ext>
            </a:extLst>
          </p:cNvPr>
          <p:cNvSpPr/>
          <p:nvPr/>
        </p:nvSpPr>
        <p:spPr>
          <a:xfrm>
            <a:off x="4040422" y="4065400"/>
            <a:ext cx="3795654" cy="523220"/>
          </a:xfrm>
          <a:prstGeom prst="rect">
            <a:avLst/>
          </a:prstGeom>
          <a:solidFill>
            <a:srgbClr val="CE0412"/>
          </a:solidFill>
        </p:spPr>
        <p:txBody>
          <a:bodyPr wrap="none">
            <a:spAutoFit/>
          </a:bodyPr>
          <a:lstStyle/>
          <a:p>
            <a:r>
              <a:rPr lang="es-ES" sz="2800" b="1" dirty="0">
                <a:solidFill>
                  <a:schemeClr val="bg1"/>
                </a:solidFill>
                <a:latin typeface="+mj-lt"/>
              </a:rPr>
              <a:t>Consecuencias del fraude</a:t>
            </a:r>
          </a:p>
        </p:txBody>
      </p:sp>
      <p:sp>
        <p:nvSpPr>
          <p:cNvPr id="30" name="Rectángulo 29">
            <a:extLst>
              <a:ext uri="{FF2B5EF4-FFF2-40B4-BE49-F238E27FC236}">
                <a16:creationId xmlns:a16="http://schemas.microsoft.com/office/drawing/2014/main" id="{56F083FE-3A73-4564-A376-466691367F91}"/>
              </a:ext>
            </a:extLst>
          </p:cNvPr>
          <p:cNvSpPr/>
          <p:nvPr/>
        </p:nvSpPr>
        <p:spPr>
          <a:xfrm>
            <a:off x="4933303" y="5043002"/>
            <a:ext cx="4204677" cy="523220"/>
          </a:xfrm>
          <a:prstGeom prst="rect">
            <a:avLst/>
          </a:prstGeom>
          <a:solidFill>
            <a:srgbClr val="CE0412"/>
          </a:solidFill>
        </p:spPr>
        <p:txBody>
          <a:bodyPr wrap="none">
            <a:spAutoFit/>
          </a:bodyPr>
          <a:lstStyle/>
          <a:p>
            <a:r>
              <a:rPr lang="es-ES" sz="2800" b="1" dirty="0">
                <a:solidFill>
                  <a:schemeClr val="bg1"/>
                </a:solidFill>
                <a:latin typeface="+mj-lt"/>
              </a:rPr>
              <a:t>Indicadores y banderas rojas</a:t>
            </a:r>
          </a:p>
        </p:txBody>
      </p:sp>
      <p:sp>
        <p:nvSpPr>
          <p:cNvPr id="31" name="Flecha: doblada hacia arriba 30">
            <a:extLst>
              <a:ext uri="{FF2B5EF4-FFF2-40B4-BE49-F238E27FC236}">
                <a16:creationId xmlns:a16="http://schemas.microsoft.com/office/drawing/2014/main" id="{2B0E004C-4D95-44B1-A644-CE9D0345E056}"/>
              </a:ext>
            </a:extLst>
          </p:cNvPr>
          <p:cNvSpPr/>
          <p:nvPr/>
        </p:nvSpPr>
        <p:spPr>
          <a:xfrm rot="5400000">
            <a:off x="1834325" y="3274772"/>
            <a:ext cx="671804" cy="3096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Flecha: doblada hacia arriba 34">
            <a:extLst>
              <a:ext uri="{FF2B5EF4-FFF2-40B4-BE49-F238E27FC236}">
                <a16:creationId xmlns:a16="http://schemas.microsoft.com/office/drawing/2014/main" id="{DEC2D705-C504-4E8F-A58F-1B38B8CEA085}"/>
              </a:ext>
            </a:extLst>
          </p:cNvPr>
          <p:cNvSpPr/>
          <p:nvPr/>
        </p:nvSpPr>
        <p:spPr>
          <a:xfrm rot="5400000">
            <a:off x="3162382" y="4097903"/>
            <a:ext cx="671804" cy="3096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Flecha: doblada hacia arriba 36">
            <a:extLst>
              <a:ext uri="{FF2B5EF4-FFF2-40B4-BE49-F238E27FC236}">
                <a16:creationId xmlns:a16="http://schemas.microsoft.com/office/drawing/2014/main" id="{747A97B3-3CF3-406A-A66E-E327E458FD85}"/>
              </a:ext>
            </a:extLst>
          </p:cNvPr>
          <p:cNvSpPr/>
          <p:nvPr/>
        </p:nvSpPr>
        <p:spPr>
          <a:xfrm rot="5400000">
            <a:off x="4019525" y="5014659"/>
            <a:ext cx="671804" cy="3096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9F7D9930-58AE-4C28-AA58-4BF29240F5C9}"/>
              </a:ext>
            </a:extLst>
          </p:cNvPr>
          <p:cNvPicPr/>
          <p:nvPr/>
        </p:nvPicPr>
        <p:blipFill>
          <a:blip r:embed="rId3">
            <a:extLst>
              <a:ext uri="{28A0092B-C50C-407E-A947-70E740481C1C}">
                <a14:useLocalDpi xmlns:a14="http://schemas.microsoft.com/office/drawing/2010/main" val="0"/>
              </a:ext>
            </a:extLst>
          </a:blip>
          <a:stretch>
            <a:fillRect/>
          </a:stretch>
        </p:blipFill>
        <p:spPr>
          <a:xfrm>
            <a:off x="1329239" y="316528"/>
            <a:ext cx="1514471" cy="1086679"/>
          </a:xfrm>
          <a:prstGeom prst="rect">
            <a:avLst/>
          </a:prstGeom>
        </p:spPr>
      </p:pic>
      <p:pic>
        <p:nvPicPr>
          <p:cNvPr id="16" name="Imagen 15">
            <a:extLst>
              <a:ext uri="{FF2B5EF4-FFF2-40B4-BE49-F238E27FC236}">
                <a16:creationId xmlns:a16="http://schemas.microsoft.com/office/drawing/2014/main" id="{E46E0FB2-0604-4B76-A183-2655C3BF4E03}"/>
              </a:ext>
            </a:extLst>
          </p:cNvPr>
          <p:cNvPicPr/>
          <p:nvPr/>
        </p:nvPicPr>
        <p:blipFill>
          <a:blip r:embed="rId4">
            <a:extLst>
              <a:ext uri="{28A0092B-C50C-407E-A947-70E740481C1C}">
                <a14:useLocalDpi xmlns:a14="http://schemas.microsoft.com/office/drawing/2010/main" val="0"/>
              </a:ext>
            </a:extLst>
          </a:blip>
          <a:stretch>
            <a:fillRect/>
          </a:stretch>
        </p:blipFill>
        <p:spPr>
          <a:xfrm>
            <a:off x="4510242" y="1184923"/>
            <a:ext cx="3083254" cy="815127"/>
          </a:xfrm>
          <a:prstGeom prst="rect">
            <a:avLst/>
          </a:prstGeom>
        </p:spPr>
      </p:pic>
    </p:spTree>
    <p:extLst>
      <p:ext uri="{BB962C8B-B14F-4D97-AF65-F5344CB8AC3E}">
        <p14:creationId xmlns:p14="http://schemas.microsoft.com/office/powerpoint/2010/main" val="384019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44662"/>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DOBLE FINANCIACIÓN </a:t>
            </a:r>
          </a:p>
        </p:txBody>
      </p:sp>
      <p:grpSp>
        <p:nvGrpSpPr>
          <p:cNvPr id="3" name="Grupo 2"/>
          <p:cNvGrpSpPr/>
          <p:nvPr/>
        </p:nvGrpSpPr>
        <p:grpSpPr>
          <a:xfrm>
            <a:off x="2856967" y="2178897"/>
            <a:ext cx="7924578" cy="707886"/>
            <a:chOff x="838200" y="2483039"/>
            <a:chExt cx="7924578" cy="707886"/>
          </a:xfrm>
        </p:grpSpPr>
        <p:sp>
          <p:nvSpPr>
            <p:cNvPr id="4" name="Rectángulo: esquinas redondeadas 3"/>
            <p:cNvSpPr/>
            <p:nvPr/>
          </p:nvSpPr>
          <p:spPr>
            <a:xfrm>
              <a:off x="838200" y="2622724"/>
              <a:ext cx="3793603" cy="442674"/>
            </a:xfrm>
            <a:prstGeom prst="roundRect">
              <a:avLst/>
            </a:prstGeom>
            <a:ln w="28575">
              <a:solidFill>
                <a:srgbClr val="C00000"/>
              </a:solidFill>
            </a:ln>
          </p:spPr>
          <p:txBody>
            <a:bodyPr wrap="square">
              <a:spAutoFit/>
            </a:bodyPr>
            <a:lstStyle/>
            <a:p>
              <a:r>
                <a:rPr lang="es-ES" sz="2000" b="1" dirty="0"/>
                <a:t>SR3. </a:t>
              </a:r>
              <a:r>
                <a:rPr lang="es-ES" sz="2000" dirty="0"/>
                <a:t>Doble financiación</a:t>
              </a:r>
            </a:p>
          </p:txBody>
        </p:sp>
        <p:sp>
          <p:nvSpPr>
            <p:cNvPr id="9" name="Flecha: a la derecha 8"/>
            <p:cNvSpPr/>
            <p:nvPr/>
          </p:nvSpPr>
          <p:spPr>
            <a:xfrm>
              <a:off x="4975065" y="2574955"/>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6196999" y="2483039"/>
              <a:ext cx="2565779" cy="707886"/>
            </a:xfrm>
            <a:prstGeom prst="rect">
              <a:avLst/>
            </a:prstGeom>
            <a:noFill/>
          </p:spPr>
          <p:txBody>
            <a:bodyPr wrap="square" rtlCol="0">
              <a:spAutoFit/>
            </a:bodyPr>
            <a:lstStyle/>
            <a:p>
              <a:r>
                <a:rPr lang="es-ES" sz="2000" b="1" dirty="0">
                  <a:solidFill>
                    <a:srgbClr val="C00000"/>
                  </a:solidFill>
                </a:rPr>
                <a:t>SELECCIÓN DE OPERACIONES</a:t>
              </a:r>
            </a:p>
          </p:txBody>
        </p:sp>
      </p:grpSp>
      <p:sp>
        <p:nvSpPr>
          <p:cNvPr id="6" name="Rectángulo 5"/>
          <p:cNvSpPr/>
          <p:nvPr/>
        </p:nvSpPr>
        <p:spPr>
          <a:xfrm>
            <a:off x="1145921" y="3611291"/>
            <a:ext cx="4215063" cy="1602047"/>
          </a:xfrm>
          <a:prstGeom prst="rect">
            <a:avLst/>
          </a:prstGeom>
          <a:ln w="28575">
            <a:solidFill>
              <a:srgbClr val="C00000"/>
            </a:solidFill>
            <a:prstDash val="dashDot"/>
          </a:ln>
        </p:spPr>
        <p:txBody>
          <a:bodyPr wrap="square" anchor="ctr" anchorCtr="0">
            <a:noAutofit/>
          </a:bodyPr>
          <a:lstStyle/>
          <a:p>
            <a:pPr algn="just">
              <a:lnSpc>
                <a:spcPct val="110000"/>
              </a:lnSpc>
            </a:pPr>
            <a:r>
              <a:rPr lang="es-ES" dirty="0"/>
              <a:t>Una organización solicita financiación de varios fondos y/o Estados miembros de la UE para un mismo proyecto, sin declarar esta circunstancia</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89" y="2940202"/>
            <a:ext cx="5193632" cy="3895224"/>
          </a:xfrm>
          <a:prstGeom prst="rect">
            <a:avLst/>
          </a:prstGeom>
        </p:spPr>
      </p:pic>
      <p:pic>
        <p:nvPicPr>
          <p:cNvPr id="19" name="Picture 4" descr="Resultado de imagen de logo AUREN">
            <a:extLst>
              <a:ext uri="{FF2B5EF4-FFF2-40B4-BE49-F238E27FC236}">
                <a16:creationId xmlns:a16="http://schemas.microsoft.com/office/drawing/2014/main" id="{2C19EF3B-51AA-4617-B0F5-5E05D6534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2FC90981-2F77-4CF5-9021-9D5515D4E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6" name="Imagen 15">
            <a:extLst>
              <a:ext uri="{FF2B5EF4-FFF2-40B4-BE49-F238E27FC236}">
                <a16:creationId xmlns:a16="http://schemas.microsoft.com/office/drawing/2014/main" id="{5990F977-B4CD-4E8C-A62B-C98B15975976}"/>
              </a:ext>
            </a:extLst>
          </p:cNvPr>
          <p:cNvPicPr/>
          <p:nvPr/>
        </p:nvPicPr>
        <p:blipFill>
          <a:blip r:embed="rId5">
            <a:extLst>
              <a:ext uri="{28A0092B-C50C-407E-A947-70E740481C1C}">
                <a14:useLocalDpi xmlns:a14="http://schemas.microsoft.com/office/drawing/2010/main" val="0"/>
              </a:ext>
            </a:extLst>
          </a:blip>
          <a:stretch>
            <a:fillRect/>
          </a:stretch>
        </p:blipFill>
        <p:spPr>
          <a:xfrm>
            <a:off x="1342496" y="263546"/>
            <a:ext cx="1514471" cy="1086679"/>
          </a:xfrm>
          <a:prstGeom prst="rect">
            <a:avLst/>
          </a:prstGeom>
        </p:spPr>
      </p:pic>
      <p:pic>
        <p:nvPicPr>
          <p:cNvPr id="18" name="Imagen 17">
            <a:extLst>
              <a:ext uri="{FF2B5EF4-FFF2-40B4-BE49-F238E27FC236}">
                <a16:creationId xmlns:a16="http://schemas.microsoft.com/office/drawing/2014/main" id="{AD3F1317-B918-4CC6-AC6C-C3A3082CC403}"/>
              </a:ext>
            </a:extLst>
          </p:cNvPr>
          <p:cNvPicPr/>
          <p:nvPr/>
        </p:nvPicPr>
        <p:blipFill>
          <a:blip r:embed="rId6">
            <a:extLst>
              <a:ext uri="{28A0092B-C50C-407E-A947-70E740481C1C}">
                <a14:useLocalDpi xmlns:a14="http://schemas.microsoft.com/office/drawing/2010/main" val="0"/>
              </a:ext>
            </a:extLst>
          </a:blip>
          <a:stretch>
            <a:fillRect/>
          </a:stretch>
        </p:blipFill>
        <p:spPr>
          <a:xfrm>
            <a:off x="4365009" y="1047632"/>
            <a:ext cx="2924228" cy="630625"/>
          </a:xfrm>
          <a:prstGeom prst="rect">
            <a:avLst/>
          </a:prstGeom>
        </p:spPr>
      </p:pic>
    </p:spTree>
    <p:extLst>
      <p:ext uri="{BB962C8B-B14F-4D97-AF65-F5344CB8AC3E}">
        <p14:creationId xmlns:p14="http://schemas.microsoft.com/office/powerpoint/2010/main" val="560361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145921" y="1722594"/>
            <a:ext cx="10866549" cy="646331"/>
            <a:chOff x="393769" y="2966534"/>
            <a:chExt cx="10866549" cy="646331"/>
          </a:xfrm>
        </p:grpSpPr>
        <p:sp>
          <p:nvSpPr>
            <p:cNvPr id="14" name="CuadroTexto 13"/>
            <p:cNvSpPr txBox="1"/>
            <p:nvPr/>
          </p:nvSpPr>
          <p:spPr>
            <a:xfrm>
              <a:off x="8694539" y="2966534"/>
              <a:ext cx="2565779" cy="646331"/>
            </a:xfrm>
            <a:prstGeom prst="rect">
              <a:avLst/>
            </a:prstGeom>
            <a:noFill/>
          </p:spPr>
          <p:txBody>
            <a:bodyPr wrap="square" rtlCol="0">
              <a:spAutoFit/>
            </a:bodyPr>
            <a:lstStyle/>
            <a:p>
              <a:r>
                <a:rPr lang="es-ES" b="1" dirty="0">
                  <a:solidFill>
                    <a:srgbClr val="532476"/>
                  </a:solidFill>
                </a:rPr>
                <a:t>EJECUCIÓN DE OPERACIONES</a:t>
              </a:r>
            </a:p>
          </p:txBody>
        </p:sp>
        <p:sp>
          <p:nvSpPr>
            <p:cNvPr id="7" name="Rectángulo: esquinas redondeadas 6"/>
            <p:cNvSpPr/>
            <p:nvPr/>
          </p:nvSpPr>
          <p:spPr>
            <a:xfrm>
              <a:off x="393769" y="3085389"/>
              <a:ext cx="6989670" cy="408623"/>
            </a:xfrm>
            <a:prstGeom prst="roundRect">
              <a:avLst/>
            </a:prstGeom>
            <a:ln w="28575">
              <a:solidFill>
                <a:srgbClr val="7030A0"/>
              </a:solidFill>
            </a:ln>
          </p:spPr>
          <p:txBody>
            <a:bodyPr wrap="square">
              <a:spAutoFit/>
            </a:bodyPr>
            <a:lstStyle/>
            <a:p>
              <a:r>
                <a:rPr lang="es-ES" b="1" dirty="0"/>
                <a:t>IR2</a:t>
              </a:r>
              <a:r>
                <a:rPr lang="es-ES" dirty="0"/>
                <a:t>. Incumplimiento de un procedimiento competitivo obligatorio.</a:t>
              </a:r>
            </a:p>
          </p:txBody>
        </p:sp>
        <p:sp>
          <p:nvSpPr>
            <p:cNvPr id="17" name="Flecha: a la derecha 16"/>
            <p:cNvSpPr/>
            <p:nvPr/>
          </p:nvSpPr>
          <p:spPr>
            <a:xfrm>
              <a:off x="7772856" y="3038387"/>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 name="Rectángulo 3"/>
          <p:cNvSpPr/>
          <p:nvPr/>
        </p:nvSpPr>
        <p:spPr>
          <a:xfrm>
            <a:off x="561474" y="2550695"/>
            <a:ext cx="10305767" cy="4080235"/>
          </a:xfrm>
          <a:prstGeom prst="rect">
            <a:avLst/>
          </a:prstGeom>
          <a:ln w="19050">
            <a:solidFill>
              <a:srgbClr val="7030A0"/>
            </a:solidFill>
            <a:prstDash val="dashDot"/>
          </a:ln>
        </p:spPr>
        <p:txBody>
          <a:bodyPr wrap="square" anchor="ctr" anchorCtr="0">
            <a:noAutofit/>
          </a:bodyPr>
          <a:lstStyle/>
          <a:p>
            <a:pPr algn="just">
              <a:lnSpc>
                <a:spcPct val="110000"/>
              </a:lnSpc>
              <a:spcAft>
                <a:spcPts val="600"/>
              </a:spcAft>
            </a:pPr>
            <a:r>
              <a:rPr lang="es-ES" dirty="0"/>
              <a:t>El beneficiario incumple un procedimiento competitivo obligatorio con el fin de favorecer a un determinado solicitante a la hora de conseguir o de conservar un contrato a través de:                                                                         </a:t>
            </a:r>
          </a:p>
          <a:p>
            <a:pPr marL="285750" indent="-285750" algn="just">
              <a:lnSpc>
                <a:spcPct val="110000"/>
              </a:lnSpc>
              <a:spcAft>
                <a:spcPts val="600"/>
              </a:spcAft>
              <a:buFont typeface="Wingdings" panose="05000000000000000000" pitchFamily="2" charset="2"/>
              <a:buChar char="§"/>
            </a:pPr>
            <a:r>
              <a:rPr lang="es-ES" dirty="0"/>
              <a:t>La </a:t>
            </a:r>
            <a:r>
              <a:rPr lang="es-ES" sz="2000" b="1" dirty="0"/>
              <a:t>división de un contrato en varios</a:t>
            </a:r>
            <a:r>
              <a:rPr lang="es-ES" dirty="0"/>
              <a:t>: Los beneficiarios pueden dividir un contrato en dos o más pedidos o contratos, a fin de no tener que aplicar el procedimiento de concurso competitivo o de soslayar la revisión por parte de una instancia superior.</a:t>
            </a:r>
          </a:p>
          <a:p>
            <a:pPr marL="285750" indent="-285750" algn="just">
              <a:lnSpc>
                <a:spcPct val="110000"/>
              </a:lnSpc>
              <a:spcAft>
                <a:spcPts val="600"/>
              </a:spcAft>
              <a:buFont typeface="Wingdings" panose="05000000000000000000" pitchFamily="2" charset="2"/>
              <a:buChar char="§"/>
            </a:pPr>
            <a:r>
              <a:rPr lang="es-ES" dirty="0"/>
              <a:t>La </a:t>
            </a:r>
            <a:r>
              <a:rPr lang="es-ES" sz="2000" b="1" dirty="0"/>
              <a:t>contratación con un único proveedor sin justificación</a:t>
            </a:r>
            <a:r>
              <a:rPr lang="es-ES" dirty="0"/>
              <a:t>: Pueden falsear los motivos para contratar con un único proveedor definiendo unas especificaciones demasiado restrictivas.</a:t>
            </a:r>
          </a:p>
          <a:p>
            <a:pPr marL="285750" indent="-285750" algn="just">
              <a:lnSpc>
                <a:spcPct val="110000"/>
              </a:lnSpc>
              <a:spcAft>
                <a:spcPts val="600"/>
              </a:spcAft>
              <a:buFont typeface="Wingdings" panose="05000000000000000000" pitchFamily="2" charset="2"/>
              <a:buChar char="§"/>
            </a:pPr>
            <a:r>
              <a:rPr lang="es-ES" dirty="0"/>
              <a:t>La </a:t>
            </a:r>
            <a:r>
              <a:rPr lang="es-ES" sz="2000" b="1" dirty="0"/>
              <a:t>omisión del procedimiento de concurso</a:t>
            </a:r>
            <a:r>
              <a:rPr lang="es-ES" dirty="0"/>
              <a:t>: Pueden conceder los contratos a terceros que deseen favorecer sin pasar por el procedimiento obligatorio de concurso.</a:t>
            </a:r>
          </a:p>
          <a:p>
            <a:pPr marL="285750" indent="-285750" algn="just">
              <a:lnSpc>
                <a:spcPct val="110000"/>
              </a:lnSpc>
              <a:spcAft>
                <a:spcPts val="600"/>
              </a:spcAft>
              <a:buFont typeface="Wingdings" panose="05000000000000000000" pitchFamily="2" charset="2"/>
              <a:buChar char="§"/>
            </a:pPr>
            <a:r>
              <a:rPr lang="es-ES" dirty="0"/>
              <a:t>La </a:t>
            </a:r>
            <a:r>
              <a:rPr lang="es-ES" sz="2000" b="1" dirty="0"/>
              <a:t>prórroga irregular</a:t>
            </a:r>
            <a:r>
              <a:rPr lang="es-ES" dirty="0"/>
              <a:t> del contrato: Pueden prorrogar los vencimientos originales del contrato mediante una modificación o cláusula adicional, evitando con ello tener que convocar nuevamente un concurso. </a:t>
            </a:r>
          </a:p>
        </p:txBody>
      </p:sp>
      <p:pic>
        <p:nvPicPr>
          <p:cNvPr id="23" name="Picture 4" descr="Resultado de imagen de logo AUREN">
            <a:extLst>
              <a:ext uri="{FF2B5EF4-FFF2-40B4-BE49-F238E27FC236}">
                <a16:creationId xmlns:a16="http://schemas.microsoft.com/office/drawing/2014/main" id="{659B54B0-3A7D-4A7F-BAF8-361E0CF2A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408EBAAF-EFB8-48C7-8CC2-28559D0AF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5" name="Imagen 14">
            <a:extLst>
              <a:ext uri="{FF2B5EF4-FFF2-40B4-BE49-F238E27FC236}">
                <a16:creationId xmlns:a16="http://schemas.microsoft.com/office/drawing/2014/main" id="{5342F6AF-B841-40D6-A83C-91187053CF19}"/>
              </a:ext>
            </a:extLst>
          </p:cNvPr>
          <p:cNvPicPr/>
          <p:nvPr/>
        </p:nvPicPr>
        <p:blipFill>
          <a:blip r:embed="rId4">
            <a:extLst>
              <a:ext uri="{28A0092B-C50C-407E-A947-70E740481C1C}">
                <a14:useLocalDpi xmlns:a14="http://schemas.microsoft.com/office/drawing/2010/main" val="0"/>
              </a:ext>
            </a:extLst>
          </a:blip>
          <a:stretch>
            <a:fillRect/>
          </a:stretch>
        </p:blipFill>
        <p:spPr>
          <a:xfrm>
            <a:off x="1361251" y="276266"/>
            <a:ext cx="1514471" cy="1086679"/>
          </a:xfrm>
          <a:prstGeom prst="rect">
            <a:avLst/>
          </a:prstGeom>
        </p:spPr>
      </p:pic>
      <p:pic>
        <p:nvPicPr>
          <p:cNvPr id="16" name="Imagen 15">
            <a:extLst>
              <a:ext uri="{FF2B5EF4-FFF2-40B4-BE49-F238E27FC236}">
                <a16:creationId xmlns:a16="http://schemas.microsoft.com/office/drawing/2014/main" id="{1E8053F1-FB2F-4F8F-A307-29EE8A60F63F}"/>
              </a:ext>
            </a:extLst>
          </p:cNvPr>
          <p:cNvPicPr/>
          <p:nvPr/>
        </p:nvPicPr>
        <p:blipFill>
          <a:blip r:embed="rId5">
            <a:extLst>
              <a:ext uri="{28A0092B-C50C-407E-A947-70E740481C1C}">
                <a14:useLocalDpi xmlns:a14="http://schemas.microsoft.com/office/drawing/2010/main" val="0"/>
              </a:ext>
            </a:extLst>
          </a:blip>
          <a:stretch>
            <a:fillRect/>
          </a:stretch>
        </p:blipFill>
        <p:spPr>
          <a:xfrm>
            <a:off x="4407181" y="1060512"/>
            <a:ext cx="2924228" cy="630625"/>
          </a:xfrm>
          <a:prstGeom prst="rect">
            <a:avLst/>
          </a:prstGeom>
        </p:spPr>
      </p:pic>
    </p:spTree>
    <p:extLst>
      <p:ext uri="{BB962C8B-B14F-4D97-AF65-F5344CB8AC3E}">
        <p14:creationId xmlns:p14="http://schemas.microsoft.com/office/powerpoint/2010/main" val="200347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157334" y="2079081"/>
            <a:ext cx="10625592" cy="707886"/>
            <a:chOff x="-915960" y="2660376"/>
            <a:chExt cx="9678737" cy="707886"/>
          </a:xfrm>
        </p:grpSpPr>
        <p:sp>
          <p:nvSpPr>
            <p:cNvPr id="4" name="Rectángulo: esquinas redondeadas 3"/>
            <p:cNvSpPr/>
            <p:nvPr/>
          </p:nvSpPr>
          <p:spPr>
            <a:xfrm>
              <a:off x="-915960" y="2785702"/>
              <a:ext cx="6105140" cy="442674"/>
            </a:xfrm>
            <a:prstGeom prst="roundRect">
              <a:avLst/>
            </a:prstGeom>
            <a:ln w="28575">
              <a:solidFill>
                <a:srgbClr val="7030A0"/>
              </a:solidFill>
            </a:ln>
          </p:spPr>
          <p:txBody>
            <a:bodyPr wrap="square" anchor="ctr" anchorCtr="0">
              <a:spAutoFit/>
            </a:bodyPr>
            <a:lstStyle/>
            <a:p>
              <a:r>
                <a:rPr lang="es-ES" sz="2000" b="1" dirty="0"/>
                <a:t>IR3. </a:t>
              </a:r>
              <a:r>
                <a:rPr lang="es-ES" sz="2000" dirty="0"/>
                <a:t>Manipulación del procedimiento de concurso competitivo</a:t>
              </a:r>
            </a:p>
          </p:txBody>
        </p:sp>
        <p:sp>
          <p:nvSpPr>
            <p:cNvPr id="9" name="Flecha: a la derecha 8"/>
            <p:cNvSpPr/>
            <p:nvPr/>
          </p:nvSpPr>
          <p:spPr>
            <a:xfrm>
              <a:off x="5359599" y="2792983"/>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6196998" y="2660376"/>
              <a:ext cx="2565779" cy="707886"/>
            </a:xfrm>
            <a:prstGeom prst="rect">
              <a:avLst/>
            </a:prstGeom>
            <a:noFill/>
          </p:spPr>
          <p:txBody>
            <a:bodyPr wrap="square" rtlCol="0">
              <a:spAutoFit/>
            </a:bodyPr>
            <a:lstStyle/>
            <a:p>
              <a:r>
                <a:rPr lang="es-ES" sz="2000" b="1" dirty="0">
                  <a:solidFill>
                    <a:srgbClr val="7030A0"/>
                  </a:solidFill>
                </a:rPr>
                <a:t>EJECUCIÓN DE OPERACIONES</a:t>
              </a:r>
            </a:p>
          </p:txBody>
        </p:sp>
      </p:grpSp>
      <p:sp>
        <p:nvSpPr>
          <p:cNvPr id="6" name="Rectángulo 5"/>
          <p:cNvSpPr/>
          <p:nvPr/>
        </p:nvSpPr>
        <p:spPr>
          <a:xfrm>
            <a:off x="838200" y="2821952"/>
            <a:ext cx="10359188" cy="3689324"/>
          </a:xfrm>
          <a:prstGeom prst="rect">
            <a:avLst/>
          </a:prstGeom>
          <a:ln w="28575">
            <a:solidFill>
              <a:srgbClr val="7030A0"/>
            </a:solidFill>
            <a:prstDash val="dashDot"/>
          </a:ln>
        </p:spPr>
        <p:txBody>
          <a:bodyPr wrap="square" anchor="ctr" anchorCtr="0">
            <a:noAutofit/>
          </a:bodyPr>
          <a:lstStyle/>
          <a:p>
            <a:pPr algn="just">
              <a:lnSpc>
                <a:spcPct val="110000"/>
              </a:lnSpc>
              <a:spcBef>
                <a:spcPts val="600"/>
              </a:spcBef>
              <a:spcAft>
                <a:spcPts val="600"/>
              </a:spcAft>
            </a:pPr>
            <a:r>
              <a:rPr lang="es-ES" dirty="0"/>
              <a:t>Un miembro del personal </a:t>
            </a:r>
            <a:r>
              <a:rPr lang="es-ES" sz="2000" b="1" dirty="0"/>
              <a:t>favorece a un licitador en un procedimiento competitivo </a:t>
            </a:r>
            <a:r>
              <a:rPr lang="es-ES" dirty="0"/>
              <a:t>mediante:</a:t>
            </a:r>
          </a:p>
          <a:p>
            <a:pPr marL="285750" indent="-285750" algn="just">
              <a:lnSpc>
                <a:spcPct val="110000"/>
              </a:lnSpc>
              <a:spcAft>
                <a:spcPts val="600"/>
              </a:spcAft>
              <a:buFont typeface="Wingdings" panose="05000000000000000000" pitchFamily="2" charset="2"/>
              <a:buChar char="Ø"/>
            </a:pPr>
            <a:r>
              <a:rPr lang="es-ES" u="sng" dirty="0"/>
              <a:t>Especificaciones amañadas</a:t>
            </a:r>
            <a:r>
              <a:rPr lang="es-ES" dirty="0"/>
              <a:t>: Los beneficiarios pueden </a:t>
            </a:r>
            <a:r>
              <a:rPr lang="es-ES" b="1" dirty="0"/>
              <a:t>crear convocatorias de ofertas o propuestas «a la medida» </a:t>
            </a:r>
            <a:r>
              <a:rPr lang="es-ES" dirty="0"/>
              <a:t>mediante unas especificaciones que se ajustan exclusivamente a las características de un determinado licitador, o que únicamente un licitador puede cumplir. Unas especificaciones demasiado restrictivas pueden servir para excluir a otros ofertantes cualificados.</a:t>
            </a:r>
          </a:p>
          <a:p>
            <a:pPr marL="285750" indent="-285750" algn="just">
              <a:lnSpc>
                <a:spcPct val="110000"/>
              </a:lnSpc>
              <a:spcAft>
                <a:spcPts val="600"/>
              </a:spcAft>
              <a:buFont typeface="Wingdings" panose="05000000000000000000" pitchFamily="2" charset="2"/>
              <a:buChar char="Ø"/>
            </a:pPr>
            <a:r>
              <a:rPr lang="es-ES" u="sng" dirty="0"/>
              <a:t>Filtración de los datos de las ofertas</a:t>
            </a:r>
            <a:r>
              <a:rPr lang="es-ES" dirty="0"/>
              <a:t>: El personal de un beneficiario encargado de definir el proyecto o de evaluar las ofertas puede </a:t>
            </a:r>
            <a:r>
              <a:rPr lang="es-ES" b="1" dirty="0"/>
              <a:t>filtrar información confidencial</a:t>
            </a:r>
            <a:r>
              <a:rPr lang="es-ES" dirty="0"/>
              <a:t>, como presupuestos estimados, soluciones preferidas o detalles de las ofertas de la competencia, con el fin de que el licitador al que desea favorecer pueda preparar una oferta superior en el aspecto técnico o económico.</a:t>
            </a:r>
          </a:p>
          <a:p>
            <a:pPr marL="285750" indent="-285750" algn="just">
              <a:lnSpc>
                <a:spcPct val="110000"/>
              </a:lnSpc>
              <a:spcAft>
                <a:spcPts val="600"/>
              </a:spcAft>
              <a:buFont typeface="Wingdings" panose="05000000000000000000" pitchFamily="2" charset="2"/>
              <a:buChar char="Ø"/>
            </a:pPr>
            <a:r>
              <a:rPr lang="es-ES" u="sng" dirty="0"/>
              <a:t>Manipulación de las ofertas</a:t>
            </a:r>
            <a:r>
              <a:rPr lang="es-ES" dirty="0"/>
              <a:t>: Los beneficiarios pueden</a:t>
            </a:r>
            <a:r>
              <a:rPr lang="es-ES" b="1" dirty="0"/>
              <a:t> manipular las ofertas </a:t>
            </a:r>
            <a:r>
              <a:rPr lang="es-ES" dirty="0"/>
              <a:t>recibidas para conseguir que resulte seleccionado su contratista preferido.</a:t>
            </a:r>
          </a:p>
        </p:txBody>
      </p:sp>
      <p:pic>
        <p:nvPicPr>
          <p:cNvPr id="19" name="Picture 4" descr="Resultado de imagen de logo AUREN">
            <a:extLst>
              <a:ext uri="{FF2B5EF4-FFF2-40B4-BE49-F238E27FC236}">
                <a16:creationId xmlns:a16="http://schemas.microsoft.com/office/drawing/2014/main" id="{3F46769D-4382-44AD-A40A-537CE9F45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2468" y="6354644"/>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6638F536-75ED-4919-AF64-D625A881A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2" name="Título 1"/>
          <p:cNvSpPr>
            <a:spLocks noGrp="1"/>
          </p:cNvSpPr>
          <p:nvPr>
            <p:ph type="title"/>
          </p:nvPr>
        </p:nvSpPr>
        <p:spPr>
          <a:xfrm>
            <a:off x="838200" y="1725804"/>
            <a:ext cx="10515599"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MANIPULACIÓN DEL PROCEDIMIENTO DE CONCURSO COMPETITIVO </a:t>
            </a:r>
          </a:p>
        </p:txBody>
      </p:sp>
      <p:pic>
        <p:nvPicPr>
          <p:cNvPr id="15" name="Imagen 14">
            <a:extLst>
              <a:ext uri="{FF2B5EF4-FFF2-40B4-BE49-F238E27FC236}">
                <a16:creationId xmlns:a16="http://schemas.microsoft.com/office/drawing/2014/main" id="{1C64FC49-8D19-4FF0-AF20-D7B9E310AA93}"/>
              </a:ext>
            </a:extLst>
          </p:cNvPr>
          <p:cNvPicPr/>
          <p:nvPr/>
        </p:nvPicPr>
        <p:blipFill>
          <a:blip r:embed="rId4">
            <a:extLst>
              <a:ext uri="{28A0092B-C50C-407E-A947-70E740481C1C}">
                <a14:useLocalDpi xmlns:a14="http://schemas.microsoft.com/office/drawing/2010/main" val="0"/>
              </a:ext>
            </a:extLst>
          </a:blip>
          <a:stretch>
            <a:fillRect/>
          </a:stretch>
        </p:blipFill>
        <p:spPr>
          <a:xfrm>
            <a:off x="1374503" y="316528"/>
            <a:ext cx="1514471" cy="1086679"/>
          </a:xfrm>
          <a:prstGeom prst="rect">
            <a:avLst/>
          </a:prstGeom>
        </p:spPr>
      </p:pic>
      <p:pic>
        <p:nvPicPr>
          <p:cNvPr id="17" name="Imagen 16">
            <a:extLst>
              <a:ext uri="{FF2B5EF4-FFF2-40B4-BE49-F238E27FC236}">
                <a16:creationId xmlns:a16="http://schemas.microsoft.com/office/drawing/2014/main" id="{9951FA35-FE2C-42D7-9008-01A59A73A274}"/>
              </a:ext>
            </a:extLst>
          </p:cNvPr>
          <p:cNvPicPr/>
          <p:nvPr/>
        </p:nvPicPr>
        <p:blipFill>
          <a:blip r:embed="rId5">
            <a:extLst>
              <a:ext uri="{28A0092B-C50C-407E-A947-70E740481C1C}">
                <a14:useLocalDpi xmlns:a14="http://schemas.microsoft.com/office/drawing/2010/main" val="0"/>
              </a:ext>
            </a:extLst>
          </a:blip>
          <a:stretch>
            <a:fillRect/>
          </a:stretch>
        </p:blipFill>
        <p:spPr>
          <a:xfrm>
            <a:off x="4508532" y="1028963"/>
            <a:ext cx="2924228" cy="630625"/>
          </a:xfrm>
          <a:prstGeom prst="rect">
            <a:avLst/>
          </a:prstGeom>
        </p:spPr>
      </p:pic>
    </p:spTree>
    <p:extLst>
      <p:ext uri="{BB962C8B-B14F-4D97-AF65-F5344CB8AC3E}">
        <p14:creationId xmlns:p14="http://schemas.microsoft.com/office/powerpoint/2010/main" val="3918424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4628" y="1722881"/>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PRÁCTICAS COLUSORIAS </a:t>
            </a:r>
          </a:p>
        </p:txBody>
      </p:sp>
      <p:grpSp>
        <p:nvGrpSpPr>
          <p:cNvPr id="3" name="Grupo 2"/>
          <p:cNvGrpSpPr/>
          <p:nvPr/>
        </p:nvGrpSpPr>
        <p:grpSpPr>
          <a:xfrm>
            <a:off x="2856967" y="2178897"/>
            <a:ext cx="7924578" cy="646331"/>
            <a:chOff x="838200" y="2483039"/>
            <a:chExt cx="7924578" cy="646331"/>
          </a:xfrm>
        </p:grpSpPr>
        <p:sp>
          <p:nvSpPr>
            <p:cNvPr id="4" name="Rectángulo: esquinas redondeadas 3"/>
            <p:cNvSpPr/>
            <p:nvPr/>
          </p:nvSpPr>
          <p:spPr>
            <a:xfrm>
              <a:off x="838200" y="2622724"/>
              <a:ext cx="3793603" cy="408623"/>
            </a:xfrm>
            <a:prstGeom prst="roundRect">
              <a:avLst/>
            </a:prstGeom>
            <a:ln w="28575">
              <a:solidFill>
                <a:srgbClr val="7030A0"/>
              </a:solidFill>
            </a:ln>
          </p:spPr>
          <p:txBody>
            <a:bodyPr wrap="square">
              <a:spAutoFit/>
            </a:bodyPr>
            <a:lstStyle/>
            <a:p>
              <a:r>
                <a:rPr lang="es-ES" b="1" dirty="0"/>
                <a:t>IR4. </a:t>
              </a:r>
              <a:r>
                <a:rPr lang="es-ES" dirty="0"/>
                <a:t>Prácticas colusorias en las ofertas</a:t>
              </a:r>
            </a:p>
          </p:txBody>
        </p:sp>
        <p:sp>
          <p:nvSpPr>
            <p:cNvPr id="9" name="Flecha: a la derecha 8"/>
            <p:cNvSpPr/>
            <p:nvPr/>
          </p:nvSpPr>
          <p:spPr>
            <a:xfrm>
              <a:off x="4975065" y="2574955"/>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6196999" y="2483039"/>
              <a:ext cx="2565779" cy="646331"/>
            </a:xfrm>
            <a:prstGeom prst="rect">
              <a:avLst/>
            </a:prstGeom>
            <a:noFill/>
          </p:spPr>
          <p:txBody>
            <a:bodyPr wrap="square" rtlCol="0">
              <a:spAutoFit/>
            </a:bodyPr>
            <a:lstStyle/>
            <a:p>
              <a:r>
                <a:rPr lang="es-ES" b="1" dirty="0">
                  <a:solidFill>
                    <a:srgbClr val="7030A0"/>
                  </a:solidFill>
                </a:rPr>
                <a:t>EJECUCIÓN DE OPERACIONES</a:t>
              </a:r>
            </a:p>
          </p:txBody>
        </p:sp>
      </p:grpSp>
      <p:sp>
        <p:nvSpPr>
          <p:cNvPr id="6" name="Rectángulo 5"/>
          <p:cNvSpPr/>
          <p:nvPr/>
        </p:nvSpPr>
        <p:spPr>
          <a:xfrm>
            <a:off x="740903" y="2987970"/>
            <a:ext cx="10710193" cy="3642959"/>
          </a:xfrm>
          <a:prstGeom prst="rect">
            <a:avLst/>
          </a:prstGeom>
          <a:ln w="19050">
            <a:solidFill>
              <a:srgbClr val="7030A0"/>
            </a:solidFill>
            <a:prstDash val="dashDot"/>
          </a:ln>
        </p:spPr>
        <p:txBody>
          <a:bodyPr wrap="square" anchor="ctr" anchorCtr="0">
            <a:noAutofit/>
          </a:bodyPr>
          <a:lstStyle/>
          <a:p>
            <a:pPr algn="just">
              <a:lnSpc>
                <a:spcPct val="110000"/>
              </a:lnSpc>
              <a:spcAft>
                <a:spcPts val="600"/>
              </a:spcAft>
            </a:pPr>
            <a:r>
              <a:rPr lang="es-ES" dirty="0"/>
              <a:t>Para conseguir un contrato, los ofertantes pueden manipular el procedimiento competitivo mediante </a:t>
            </a:r>
            <a:r>
              <a:rPr lang="es-ES" b="1" dirty="0"/>
              <a:t>acuerdos colusorios con otros ofertantes </a:t>
            </a:r>
            <a:r>
              <a:rPr lang="es-ES" dirty="0"/>
              <a:t>o la simulación de falsos ofertantes, es decir:</a:t>
            </a:r>
          </a:p>
          <a:p>
            <a:pPr marL="285750" indent="-285750" algn="just">
              <a:lnSpc>
                <a:spcPct val="110000"/>
              </a:lnSpc>
              <a:spcAft>
                <a:spcPts val="600"/>
              </a:spcAft>
              <a:buFont typeface="Wingdings" panose="05000000000000000000" pitchFamily="2" charset="2"/>
              <a:buChar char="§"/>
            </a:pPr>
            <a:r>
              <a:rPr lang="es-ES" dirty="0"/>
              <a:t>Presentando las </a:t>
            </a:r>
            <a:r>
              <a:rPr lang="es-ES" sz="2000" b="1" dirty="0"/>
              <a:t>ofertas en complicidad con otros ofertantes</a:t>
            </a:r>
            <a:r>
              <a:rPr lang="es-ES" dirty="0"/>
              <a:t>, en particular con empresas interrelacionadas: Terceros de una zona, región o sector determinados pueden conspirar para burlar la competencia y aumentar los precios sirviéndose de diversos artificios de tipo colusorio, como la presentación de ofertas complementarias, la rotación de las ofertas y el reparto del mercado.</a:t>
            </a:r>
          </a:p>
          <a:p>
            <a:pPr marL="285750" indent="-285750" algn="just">
              <a:lnSpc>
                <a:spcPct val="110000"/>
              </a:lnSpc>
              <a:spcAft>
                <a:spcPts val="600"/>
              </a:spcAft>
              <a:buFont typeface="Wingdings" panose="05000000000000000000" pitchFamily="2" charset="2"/>
              <a:buChar char="§"/>
            </a:pPr>
            <a:r>
              <a:rPr lang="es-ES" dirty="0"/>
              <a:t>Introduciendo </a:t>
            </a:r>
            <a:r>
              <a:rPr lang="es-ES" sz="2000" b="1" dirty="0"/>
              <a:t>proveedores fantasma</a:t>
            </a:r>
            <a:r>
              <a:rPr lang="es-ES" dirty="0"/>
              <a:t>: Pueden también crear proveedores «fantasmas» para que presenten ofertas complementarias en régimen de colusión, al objeto de inflar los precios, o simplemente de generar facturas de proveedores inexistentes. Por otra parte, un empleado del beneficiario puede autorizar pagos a un vendedor ficticio para apropiarse indebidamente de fondos.</a:t>
            </a:r>
          </a:p>
        </p:txBody>
      </p:sp>
      <p:pic>
        <p:nvPicPr>
          <p:cNvPr id="19" name="Picture 4" descr="Resultado de imagen de logo AUREN">
            <a:extLst>
              <a:ext uri="{FF2B5EF4-FFF2-40B4-BE49-F238E27FC236}">
                <a16:creationId xmlns:a16="http://schemas.microsoft.com/office/drawing/2014/main" id="{A5564A03-5AAF-4D8A-8226-C18E5E87B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F4B63E60-CF36-4C43-A563-7ACF15806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5" name="Imagen 14">
            <a:extLst>
              <a:ext uri="{FF2B5EF4-FFF2-40B4-BE49-F238E27FC236}">
                <a16:creationId xmlns:a16="http://schemas.microsoft.com/office/drawing/2014/main" id="{DE34D9D1-ECEF-41B9-A5D1-6EEBB0C9FE3E}"/>
              </a:ext>
            </a:extLst>
          </p:cNvPr>
          <p:cNvPicPr/>
          <p:nvPr/>
        </p:nvPicPr>
        <p:blipFill>
          <a:blip r:embed="rId4">
            <a:extLst>
              <a:ext uri="{28A0092B-C50C-407E-A947-70E740481C1C}">
                <a14:useLocalDpi xmlns:a14="http://schemas.microsoft.com/office/drawing/2010/main" val="0"/>
              </a:ext>
            </a:extLst>
          </a:blip>
          <a:stretch>
            <a:fillRect/>
          </a:stretch>
        </p:blipFill>
        <p:spPr>
          <a:xfrm>
            <a:off x="1342496" y="276266"/>
            <a:ext cx="1514471" cy="1086679"/>
          </a:xfrm>
          <a:prstGeom prst="rect">
            <a:avLst/>
          </a:prstGeom>
        </p:spPr>
      </p:pic>
      <p:pic>
        <p:nvPicPr>
          <p:cNvPr id="17" name="Imagen 16">
            <a:extLst>
              <a:ext uri="{FF2B5EF4-FFF2-40B4-BE49-F238E27FC236}">
                <a16:creationId xmlns:a16="http://schemas.microsoft.com/office/drawing/2014/main" id="{14AFC5F0-5ED5-4B6C-8801-476A157353C4}"/>
              </a:ext>
            </a:extLst>
          </p:cNvPr>
          <p:cNvPicPr/>
          <p:nvPr/>
        </p:nvPicPr>
        <p:blipFill>
          <a:blip r:embed="rId5">
            <a:extLst>
              <a:ext uri="{28A0092B-C50C-407E-A947-70E740481C1C}">
                <a14:useLocalDpi xmlns:a14="http://schemas.microsoft.com/office/drawing/2010/main" val="0"/>
              </a:ext>
            </a:extLst>
          </a:blip>
          <a:stretch>
            <a:fillRect/>
          </a:stretch>
        </p:blipFill>
        <p:spPr>
          <a:xfrm>
            <a:off x="4431270" y="999678"/>
            <a:ext cx="2924228" cy="630625"/>
          </a:xfrm>
          <a:prstGeom prst="rect">
            <a:avLst/>
          </a:prstGeom>
        </p:spPr>
      </p:pic>
    </p:spTree>
    <p:extLst>
      <p:ext uri="{BB962C8B-B14F-4D97-AF65-F5344CB8AC3E}">
        <p14:creationId xmlns:p14="http://schemas.microsoft.com/office/powerpoint/2010/main" val="176503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999" y="5176892"/>
            <a:ext cx="2641471" cy="1150140"/>
          </a:xfrm>
          <a:prstGeom prst="rect">
            <a:avLst/>
          </a:prstGeom>
        </p:spPr>
      </p:pic>
      <p:sp>
        <p:nvSpPr>
          <p:cNvPr id="2" name="Título 1"/>
          <p:cNvSpPr>
            <a:spLocks noGrp="1"/>
          </p:cNvSpPr>
          <p:nvPr>
            <p:ph type="title"/>
          </p:nvPr>
        </p:nvSpPr>
        <p:spPr>
          <a:xfrm>
            <a:off x="838200" y="1681108"/>
            <a:ext cx="10515600" cy="412387"/>
          </a:xfrm>
        </p:spPr>
        <p:txBody>
          <a:bodyPr>
            <a:normAutofit/>
          </a:bodyPr>
          <a:lstStyle/>
          <a:p>
            <a:r>
              <a:rPr lang="es-ES" sz="2000" b="1" dirty="0">
                <a:solidFill>
                  <a:schemeClr val="accent1">
                    <a:lumMod val="50000"/>
                  </a:schemeClr>
                </a:solidFill>
                <a:latin typeface="Berlin Sans FB Demi" panose="020E0802020502020306" pitchFamily="34" charset="0"/>
                <a:cs typeface="Arial" panose="020B0604020202020204" pitchFamily="34" charset="0"/>
              </a:rPr>
              <a:t>PRÁCTICAS COLUSORIAS </a:t>
            </a:r>
          </a:p>
        </p:txBody>
      </p:sp>
      <p:sp>
        <p:nvSpPr>
          <p:cNvPr id="3" name="Rectángulo 2"/>
          <p:cNvSpPr/>
          <p:nvPr/>
        </p:nvSpPr>
        <p:spPr>
          <a:xfrm>
            <a:off x="861465" y="2415158"/>
            <a:ext cx="10243782" cy="2477601"/>
          </a:xfrm>
          <a:prstGeom prst="rect">
            <a:avLst/>
          </a:prstGeom>
        </p:spPr>
        <p:txBody>
          <a:bodyPr wrap="square">
            <a:spAutoFit/>
          </a:bodyPr>
          <a:lstStyle/>
          <a:p>
            <a:pPr>
              <a:spcAft>
                <a:spcPts val="600"/>
              </a:spcAft>
            </a:pPr>
            <a:r>
              <a:rPr lang="es-ES" b="1" dirty="0"/>
              <a:t>Ofertas complementarias </a:t>
            </a:r>
          </a:p>
          <a:p>
            <a:pPr algn="just"/>
            <a:r>
              <a:rPr lang="es-ES" dirty="0"/>
              <a:t>Las ofertas complementarias, conocidas también como «de resguardo», aparentan ser ofertas genuinas, pero lo que en realidad buscan es asegurarse la aceptación del comprador. </a:t>
            </a:r>
          </a:p>
          <a:p>
            <a:pPr algn="just"/>
            <a:r>
              <a:rPr lang="es-ES" sz="2000" b="1" dirty="0">
                <a:solidFill>
                  <a:schemeClr val="accent4">
                    <a:lumMod val="75000"/>
                  </a:schemeClr>
                </a:solidFill>
              </a:rPr>
              <a:t>Los licitadores cooperadores se ponen de acuerdo para presentar ofertas de precios elevados o que no responden a las especificaciones</a:t>
            </a:r>
            <a:r>
              <a:rPr lang="es-ES" dirty="0"/>
              <a:t>, con lo que propician que se seleccione a un contratista determinado y se acepte un precio inflado. </a:t>
            </a:r>
            <a:r>
              <a:rPr lang="es-ES" u="sng" dirty="0">
                <a:uFill>
                  <a:solidFill>
                    <a:schemeClr val="accent4">
                      <a:lumMod val="75000"/>
                    </a:schemeClr>
                  </a:solidFill>
                </a:uFill>
              </a:rPr>
              <a:t>El adjudicatario comparte un porcentaje de sus beneficios con los licitadores no seleccionados, los subcontrata o les ayuda a obtener otros contratos con precios elevados</a:t>
            </a:r>
            <a:r>
              <a:rPr lang="es-ES" dirty="0"/>
              <a:t>. También pueden presentar</a:t>
            </a:r>
            <a:r>
              <a:rPr lang="es-ES" sz="2000" dirty="0"/>
              <a:t> </a:t>
            </a:r>
            <a:r>
              <a:rPr lang="es-ES" sz="2000" b="1" dirty="0">
                <a:solidFill>
                  <a:schemeClr val="accent4">
                    <a:lumMod val="75000"/>
                  </a:schemeClr>
                </a:solidFill>
              </a:rPr>
              <a:t>ofertas complementarias compañías ficticias o empresas afiliadas</a:t>
            </a:r>
            <a:r>
              <a:rPr lang="es-ES" dirty="0"/>
              <a:t>.  </a:t>
            </a:r>
          </a:p>
        </p:txBody>
      </p:sp>
      <p:pic>
        <p:nvPicPr>
          <p:cNvPr id="16" name="Picture 4" descr="Resultado de imagen de logo AUREN">
            <a:extLst>
              <a:ext uri="{FF2B5EF4-FFF2-40B4-BE49-F238E27FC236}">
                <a16:creationId xmlns:a16="http://schemas.microsoft.com/office/drawing/2014/main" id="{8DAB2E7F-5AF1-4C81-8780-3C08DB73A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2E293D0-BB18-4CE3-B41D-DED598399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2" name="Imagen 11">
            <a:extLst>
              <a:ext uri="{FF2B5EF4-FFF2-40B4-BE49-F238E27FC236}">
                <a16:creationId xmlns:a16="http://schemas.microsoft.com/office/drawing/2014/main" id="{3A329833-3837-449B-AA32-1F5B9005C3ED}"/>
              </a:ext>
            </a:extLst>
          </p:cNvPr>
          <p:cNvPicPr/>
          <p:nvPr/>
        </p:nvPicPr>
        <p:blipFill>
          <a:blip r:embed="rId5">
            <a:extLst>
              <a:ext uri="{28A0092B-C50C-407E-A947-70E740481C1C}">
                <a14:useLocalDpi xmlns:a14="http://schemas.microsoft.com/office/drawing/2010/main" val="0"/>
              </a:ext>
            </a:extLst>
          </a:blip>
          <a:stretch>
            <a:fillRect/>
          </a:stretch>
        </p:blipFill>
        <p:spPr>
          <a:xfrm>
            <a:off x="1347999" y="251144"/>
            <a:ext cx="1514471" cy="1086679"/>
          </a:xfrm>
          <a:prstGeom prst="rect">
            <a:avLst/>
          </a:prstGeom>
        </p:spPr>
      </p:pic>
      <p:pic>
        <p:nvPicPr>
          <p:cNvPr id="14" name="Imagen 13">
            <a:extLst>
              <a:ext uri="{FF2B5EF4-FFF2-40B4-BE49-F238E27FC236}">
                <a16:creationId xmlns:a16="http://schemas.microsoft.com/office/drawing/2014/main" id="{71E522CD-90EB-492E-AD2E-40B8D9ACCEBD}"/>
              </a:ext>
            </a:extLst>
          </p:cNvPr>
          <p:cNvPicPr/>
          <p:nvPr/>
        </p:nvPicPr>
        <p:blipFill>
          <a:blip r:embed="rId6">
            <a:extLst>
              <a:ext uri="{28A0092B-C50C-407E-A947-70E740481C1C}">
                <a14:useLocalDpi xmlns:a14="http://schemas.microsoft.com/office/drawing/2010/main" val="0"/>
              </a:ext>
            </a:extLst>
          </a:blip>
          <a:stretch>
            <a:fillRect/>
          </a:stretch>
        </p:blipFill>
        <p:spPr>
          <a:xfrm>
            <a:off x="4521242" y="1022511"/>
            <a:ext cx="2924228" cy="630625"/>
          </a:xfrm>
          <a:prstGeom prst="rect">
            <a:avLst/>
          </a:prstGeom>
        </p:spPr>
      </p:pic>
    </p:spTree>
    <p:extLst>
      <p:ext uri="{BB962C8B-B14F-4D97-AF65-F5344CB8AC3E}">
        <p14:creationId xmlns:p14="http://schemas.microsoft.com/office/powerpoint/2010/main" val="3429035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696" y="1781179"/>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PRÁCTICAS COLUSORIAS </a:t>
            </a:r>
          </a:p>
        </p:txBody>
      </p:sp>
      <p:sp>
        <p:nvSpPr>
          <p:cNvPr id="4" name="Rectángulo 3"/>
          <p:cNvSpPr/>
          <p:nvPr/>
        </p:nvSpPr>
        <p:spPr>
          <a:xfrm>
            <a:off x="941696" y="2260112"/>
            <a:ext cx="9867331" cy="2639056"/>
          </a:xfrm>
          <a:prstGeom prst="rect">
            <a:avLst/>
          </a:prstGeom>
        </p:spPr>
        <p:txBody>
          <a:bodyPr wrap="square">
            <a:spAutoFit/>
          </a:bodyPr>
          <a:lstStyle/>
          <a:p>
            <a:pPr>
              <a:lnSpc>
                <a:spcPct val="107000"/>
              </a:lnSpc>
              <a:spcBef>
                <a:spcPts val="200"/>
              </a:spcBef>
              <a:spcAft>
                <a:spcPts val="600"/>
              </a:spcAft>
            </a:pPr>
            <a:r>
              <a:rPr lang="es-ES" b="1" dirty="0">
                <a:latin typeface="Calibri" panose="020F0502020204030204" pitchFamily="34" charset="0"/>
                <a:ea typeface="Times New Roman" panose="02020603050405020304" pitchFamily="18" charset="0"/>
                <a:cs typeface="Times New Roman" panose="02020603050405020304" pitchFamily="18" charset="0"/>
              </a:rPr>
              <a:t>Supresión de ofertas </a:t>
            </a:r>
          </a:p>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Para que los mecanismos de fraude en las licitaciones tengan éxito, el número de licitadores ha de ser limitado y todos ellos han de estar de acuerdo en la conspiración. Si aparece un licitador nuevo o no cooperador, la inflación del precio será manifiesta. Para evitarlo, los conspiradores pueden </a:t>
            </a:r>
            <a:r>
              <a:rPr lang="es-ES"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sobornar a otras empresas para que no presenten ofertas o recurrir a medios más convincentes para disuadirlas de participar.</a:t>
            </a:r>
            <a:r>
              <a:rPr lang="es-ES" dirty="0">
                <a:latin typeface="Calibri" panose="020F0502020204030204" pitchFamily="34" charset="0"/>
                <a:ea typeface="Calibri" panose="020F0502020204030204" pitchFamily="34" charset="0"/>
                <a:cs typeface="Times New Roman" panose="02020603050405020304" pitchFamily="18" charset="0"/>
              </a:rPr>
              <a:t> Los conspiradores pueden también </a:t>
            </a:r>
            <a:r>
              <a:rPr lang="es-ES" b="1" dirty="0">
                <a:latin typeface="Calibri" panose="020F0502020204030204" pitchFamily="34" charset="0"/>
                <a:ea typeface="Calibri" panose="020F0502020204030204" pitchFamily="34" charset="0"/>
                <a:cs typeface="Times New Roman" panose="02020603050405020304" pitchFamily="18" charset="0"/>
              </a:rPr>
              <a:t>coaccionar a los proveedores y subcontratistas para que no trabajen con las empresas no cooperadoras</a:t>
            </a:r>
            <a:r>
              <a:rPr lang="es-ES" dirty="0">
                <a:latin typeface="Calibri" panose="020F0502020204030204" pitchFamily="34" charset="0"/>
                <a:ea typeface="Calibri" panose="020F0502020204030204" pitchFamily="34" charset="0"/>
                <a:cs typeface="Times New Roman" panose="02020603050405020304" pitchFamily="18" charset="0"/>
              </a:rPr>
              <a:t>, con el fin de proteger su monopolio.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0943" y="4647157"/>
            <a:ext cx="2155050" cy="1640088"/>
          </a:xfrm>
          <a:prstGeom prst="rect">
            <a:avLst/>
          </a:prstGeom>
        </p:spPr>
      </p:pic>
      <p:pic>
        <p:nvPicPr>
          <p:cNvPr id="16" name="Picture 4" descr="Resultado de imagen de logo AUREN">
            <a:extLst>
              <a:ext uri="{FF2B5EF4-FFF2-40B4-BE49-F238E27FC236}">
                <a16:creationId xmlns:a16="http://schemas.microsoft.com/office/drawing/2014/main" id="{225547D0-B9D8-49D0-9510-9F63F5F91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144406F9-F8DF-4954-9FFB-08F1A3AB2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2" name="Imagen 11">
            <a:extLst>
              <a:ext uri="{FF2B5EF4-FFF2-40B4-BE49-F238E27FC236}">
                <a16:creationId xmlns:a16="http://schemas.microsoft.com/office/drawing/2014/main" id="{15C7D3D2-1E5F-4690-9256-82723FF2DD6F}"/>
              </a:ext>
            </a:extLst>
          </p:cNvPr>
          <p:cNvPicPr/>
          <p:nvPr/>
        </p:nvPicPr>
        <p:blipFill>
          <a:blip r:embed="rId5">
            <a:extLst>
              <a:ext uri="{28A0092B-C50C-407E-A947-70E740481C1C}">
                <a14:useLocalDpi xmlns:a14="http://schemas.microsoft.com/office/drawing/2010/main" val="0"/>
              </a:ext>
            </a:extLst>
          </a:blip>
          <a:stretch>
            <a:fillRect/>
          </a:stretch>
        </p:blipFill>
        <p:spPr>
          <a:xfrm>
            <a:off x="1347999" y="273657"/>
            <a:ext cx="1514471" cy="1086679"/>
          </a:xfrm>
          <a:prstGeom prst="rect">
            <a:avLst/>
          </a:prstGeom>
        </p:spPr>
      </p:pic>
      <p:pic>
        <p:nvPicPr>
          <p:cNvPr id="14" name="Imagen 13">
            <a:extLst>
              <a:ext uri="{FF2B5EF4-FFF2-40B4-BE49-F238E27FC236}">
                <a16:creationId xmlns:a16="http://schemas.microsoft.com/office/drawing/2014/main" id="{79300870-584E-4903-895B-19788E7A8C9B}"/>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047632"/>
            <a:ext cx="2924228" cy="630625"/>
          </a:xfrm>
          <a:prstGeom prst="rect">
            <a:avLst/>
          </a:prstGeom>
        </p:spPr>
      </p:pic>
    </p:spTree>
    <p:extLst>
      <p:ext uri="{BB962C8B-B14F-4D97-AF65-F5344CB8AC3E}">
        <p14:creationId xmlns:p14="http://schemas.microsoft.com/office/powerpoint/2010/main" val="365302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80864"/>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PRÁCTICAS COLUSORIAS </a:t>
            </a:r>
          </a:p>
        </p:txBody>
      </p:sp>
      <p:sp>
        <p:nvSpPr>
          <p:cNvPr id="3" name="Rectángulo 2"/>
          <p:cNvSpPr/>
          <p:nvPr/>
        </p:nvSpPr>
        <p:spPr>
          <a:xfrm>
            <a:off x="838199" y="2250029"/>
            <a:ext cx="9875293" cy="1607107"/>
          </a:xfrm>
          <a:prstGeom prst="rect">
            <a:avLst/>
          </a:prstGeom>
        </p:spPr>
        <p:txBody>
          <a:bodyPr wrap="square">
            <a:spAutoFit/>
          </a:bodyPr>
          <a:lstStyle/>
          <a:p>
            <a:pPr>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Rotación de ofertas </a:t>
            </a:r>
          </a:p>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Los conspiradores </a:t>
            </a:r>
            <a:r>
              <a:rPr lang="es-ES"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se turnan para presentar ofertas</a:t>
            </a:r>
            <a:r>
              <a:rPr lang="es-ES" dirty="0">
                <a:latin typeface="Calibri" panose="020F0502020204030204" pitchFamily="34" charset="0"/>
                <a:ea typeface="Calibri" panose="020F0502020204030204" pitchFamily="34" charset="0"/>
                <a:cs typeface="Times New Roman" panose="02020603050405020304" pitchFamily="18" charset="0"/>
              </a:rPr>
              <a:t> complementarias o abstenerse de participar en la licitación, de modo que el licitador que presenta la oferta más baja va rotando. La rotación puede ser por zona geográfica un contratista construye todas las carreteras de una región y otro los de la región vecina, por tipo de trabajo, temporal, etc. </a:t>
            </a:r>
          </a:p>
        </p:txBody>
      </p:sp>
      <p:sp>
        <p:nvSpPr>
          <p:cNvPr id="5" name="Rectángulo 4"/>
          <p:cNvSpPr/>
          <p:nvPr/>
        </p:nvSpPr>
        <p:spPr>
          <a:xfrm>
            <a:off x="838199" y="4013670"/>
            <a:ext cx="7817286" cy="2199833"/>
          </a:xfrm>
          <a:prstGeom prst="rect">
            <a:avLst/>
          </a:prstGeom>
        </p:spPr>
        <p:txBody>
          <a:bodyPr wrap="square">
            <a:spAutoFit/>
          </a:bodyPr>
          <a:lstStyle/>
          <a:p>
            <a:pPr>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Asignación de mercado</a:t>
            </a:r>
          </a:p>
          <a:p>
            <a:pPr algn="just">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Las empresas cooperadoras </a:t>
            </a:r>
            <a:r>
              <a:rPr lang="es-ES" sz="2000" b="1"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se ponen de acuerdo para dividir los mercados </a:t>
            </a:r>
            <a:r>
              <a:rPr lang="es-ES" dirty="0">
                <a:latin typeface="Calibri" panose="020F0502020204030204" pitchFamily="34" charset="0"/>
                <a:ea typeface="Calibri" panose="020F0502020204030204" pitchFamily="34" charset="0"/>
                <a:cs typeface="Times New Roman" panose="02020603050405020304" pitchFamily="18" charset="0"/>
              </a:rPr>
              <a:t>o las líneas de productos y no competir en los ámbitos asignados a las demás, o hacerlo únicamente mediante   medidas colusorias, como presentar sólo ofertas complementarias. En ocasiones hay empleados que participan en mecanismos colusorios de licitación a veces con intereses financieros en las empresas «competidoras» y reciben una parte de los precios inflados.  </a:t>
            </a: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7000"/>
                    </a14:imgEffect>
                  </a14:imgLayer>
                </a14:imgProps>
              </a:ext>
              <a:ext uri="{28A0092B-C50C-407E-A947-70E740481C1C}">
                <a14:useLocalDpi xmlns:a14="http://schemas.microsoft.com/office/drawing/2010/main" val="0"/>
              </a:ext>
            </a:extLst>
          </a:blip>
          <a:stretch>
            <a:fillRect/>
          </a:stretch>
        </p:blipFill>
        <p:spPr>
          <a:xfrm>
            <a:off x="8749815" y="4189444"/>
            <a:ext cx="2621488" cy="1780427"/>
          </a:xfrm>
          <a:prstGeom prst="rect">
            <a:avLst/>
          </a:prstGeom>
        </p:spPr>
      </p:pic>
      <p:pic>
        <p:nvPicPr>
          <p:cNvPr id="17" name="Picture 4" descr="Resultado de imagen de logo AUREN">
            <a:extLst>
              <a:ext uri="{FF2B5EF4-FFF2-40B4-BE49-F238E27FC236}">
                <a16:creationId xmlns:a16="http://schemas.microsoft.com/office/drawing/2014/main" id="{AA9686F5-F6A2-4A23-A7A9-0DBAB05A3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2AF8269B-0F64-42E8-85F5-8943DABFD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3" name="Imagen 12">
            <a:extLst>
              <a:ext uri="{FF2B5EF4-FFF2-40B4-BE49-F238E27FC236}">
                <a16:creationId xmlns:a16="http://schemas.microsoft.com/office/drawing/2014/main" id="{75561302-FFCE-484A-943A-2452375035C5}"/>
              </a:ext>
            </a:extLst>
          </p:cNvPr>
          <p:cNvPicPr/>
          <p:nvPr/>
        </p:nvPicPr>
        <p:blipFill>
          <a:blip r:embed="rId6">
            <a:extLst>
              <a:ext uri="{28A0092B-C50C-407E-A947-70E740481C1C}">
                <a14:useLocalDpi xmlns:a14="http://schemas.microsoft.com/office/drawing/2010/main" val="0"/>
              </a:ext>
            </a:extLst>
          </a:blip>
          <a:stretch>
            <a:fillRect/>
          </a:stretch>
        </p:blipFill>
        <p:spPr>
          <a:xfrm>
            <a:off x="1347999" y="316528"/>
            <a:ext cx="1514471" cy="1086679"/>
          </a:xfrm>
          <a:prstGeom prst="rect">
            <a:avLst/>
          </a:prstGeom>
        </p:spPr>
      </p:pic>
      <p:pic>
        <p:nvPicPr>
          <p:cNvPr id="15" name="Imagen 14">
            <a:extLst>
              <a:ext uri="{FF2B5EF4-FFF2-40B4-BE49-F238E27FC236}">
                <a16:creationId xmlns:a16="http://schemas.microsoft.com/office/drawing/2014/main" id="{CEB591AE-6A97-4620-B89D-382E0AD9B2C4}"/>
              </a:ext>
            </a:extLst>
          </p:cNvPr>
          <p:cNvPicPr/>
          <p:nvPr/>
        </p:nvPicPr>
        <p:blipFill>
          <a:blip r:embed="rId7">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3387802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780983" y="2347786"/>
            <a:ext cx="6510730" cy="646331"/>
            <a:chOff x="1479884" y="2347786"/>
            <a:chExt cx="6510730" cy="646331"/>
          </a:xfrm>
        </p:grpSpPr>
        <p:sp>
          <p:nvSpPr>
            <p:cNvPr id="4" name="Rectángulo: esquinas redondeadas 3"/>
            <p:cNvSpPr/>
            <p:nvPr/>
          </p:nvSpPr>
          <p:spPr>
            <a:xfrm>
              <a:off x="1479884" y="2443140"/>
              <a:ext cx="2508620" cy="408623"/>
            </a:xfrm>
            <a:prstGeom prst="roundRect">
              <a:avLst/>
            </a:prstGeom>
            <a:ln w="28575">
              <a:solidFill>
                <a:srgbClr val="7030A0"/>
              </a:solidFill>
            </a:ln>
          </p:spPr>
          <p:txBody>
            <a:bodyPr wrap="none" anchor="ctr" anchorCtr="0">
              <a:spAutoFit/>
            </a:bodyPr>
            <a:lstStyle/>
            <a:p>
              <a:r>
                <a:rPr lang="es-ES" b="1" dirty="0"/>
                <a:t>IR5. </a:t>
              </a:r>
              <a:r>
                <a:rPr lang="es-ES" dirty="0"/>
                <a:t>Precios incompletos</a:t>
              </a:r>
            </a:p>
          </p:txBody>
        </p:sp>
        <p:sp>
          <p:nvSpPr>
            <p:cNvPr id="9" name="Flecha: a la derecha 8"/>
            <p:cNvSpPr/>
            <p:nvPr/>
          </p:nvSpPr>
          <p:spPr>
            <a:xfrm>
              <a:off x="4433235" y="2443140"/>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5424835" y="2347786"/>
              <a:ext cx="2565779" cy="646331"/>
            </a:xfrm>
            <a:prstGeom prst="rect">
              <a:avLst/>
            </a:prstGeom>
            <a:noFill/>
          </p:spPr>
          <p:txBody>
            <a:bodyPr wrap="square" rtlCol="0">
              <a:spAutoFit/>
            </a:bodyPr>
            <a:lstStyle/>
            <a:p>
              <a:r>
                <a:rPr lang="es-ES" b="1" dirty="0">
                  <a:solidFill>
                    <a:srgbClr val="7030A0"/>
                  </a:solidFill>
                </a:rPr>
                <a:t>EJECUCIÓN DE OPERACIONES</a:t>
              </a:r>
            </a:p>
          </p:txBody>
        </p:sp>
      </p:grpSp>
      <p:sp>
        <p:nvSpPr>
          <p:cNvPr id="5" name="Rectángulo 4"/>
          <p:cNvSpPr/>
          <p:nvPr/>
        </p:nvSpPr>
        <p:spPr>
          <a:xfrm>
            <a:off x="695513" y="3201409"/>
            <a:ext cx="6330929" cy="2710661"/>
          </a:xfrm>
          <a:prstGeom prst="rect">
            <a:avLst/>
          </a:prstGeom>
          <a:ln w="28575">
            <a:solidFill>
              <a:srgbClr val="7030A0"/>
            </a:solidFill>
            <a:prstDash val="dashDot"/>
          </a:ln>
        </p:spPr>
        <p:txBody>
          <a:bodyPr wrap="square" anchor="ctr" anchorCtr="0">
            <a:noAutofit/>
          </a:bodyPr>
          <a:lstStyle/>
          <a:p>
            <a:pPr lvl="0" algn="just">
              <a:lnSpc>
                <a:spcPct val="110000"/>
              </a:lnSpc>
              <a:spcAft>
                <a:spcPts val="600"/>
              </a:spcAft>
            </a:pPr>
            <a:r>
              <a:rPr lang="es-ES" dirty="0">
                <a:latin typeface="Calibri" panose="020F0502020204030204" pitchFamily="34" charset="0"/>
                <a:ea typeface="Calibri" panose="020F0502020204030204" pitchFamily="34" charset="0"/>
                <a:cs typeface="Times New Roman" panose="02020603050405020304" pitchFamily="18" charset="0"/>
              </a:rPr>
              <a:t>Un ofertante puede manipular el procedimiento competitivo </a:t>
            </a:r>
            <a:r>
              <a:rPr lang="es-ES" b="1" dirty="0">
                <a:latin typeface="Calibri" panose="020F0502020204030204" pitchFamily="34" charset="0"/>
                <a:ea typeface="Calibri" panose="020F0502020204030204" pitchFamily="34" charset="0"/>
                <a:cs typeface="Times New Roman" panose="02020603050405020304" pitchFamily="18" charset="0"/>
              </a:rPr>
              <a:t>dejando de especificar determinados costes en su oferta</a:t>
            </a:r>
            <a:r>
              <a:rPr lang="es-ES" dirty="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0000"/>
              </a:lnSpc>
              <a:spcAft>
                <a:spcPts val="600"/>
              </a:spcAft>
            </a:pPr>
            <a:r>
              <a:rPr lang="es-ES" dirty="0">
                <a:latin typeface="Calibri" panose="020F0502020204030204" pitchFamily="34" charset="0"/>
                <a:ea typeface="Calibri" panose="020F0502020204030204" pitchFamily="34" charset="0"/>
                <a:cs typeface="Times New Roman" panose="02020603050405020304" pitchFamily="18" charset="0"/>
              </a:rPr>
              <a:t>Terceros pueden omitir información actualizada, completa y exacta sobre los costes o los precios en sus ofertas, con el resultado de un </a:t>
            </a:r>
            <a:r>
              <a:rPr lang="es-ES" b="1" u="sng" dirty="0">
                <a:latin typeface="Calibri" panose="020F0502020204030204" pitchFamily="34" charset="0"/>
                <a:ea typeface="Calibri" panose="020F0502020204030204" pitchFamily="34" charset="0"/>
                <a:cs typeface="Times New Roman" panose="02020603050405020304" pitchFamily="18" charset="0"/>
              </a:rPr>
              <a:t>aumento en los precios del contrato</a:t>
            </a:r>
            <a:r>
              <a:rPr lang="es-ES" dirty="0">
                <a:latin typeface="Calibri" panose="020F0502020204030204" pitchFamily="34" charset="0"/>
                <a:ea typeface="Calibri" panose="020F0502020204030204" pitchFamily="34" charset="0"/>
                <a:cs typeface="Times New Roman" panose="02020603050405020304" pitchFamily="18" charset="0"/>
              </a:rPr>
              <a:t>.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4" descr="Resultado de imagen de logo AUREN">
            <a:extLst>
              <a:ext uri="{FF2B5EF4-FFF2-40B4-BE49-F238E27FC236}">
                <a16:creationId xmlns:a16="http://schemas.microsoft.com/office/drawing/2014/main" id="{982D9C44-F96C-4598-ABB3-D44EF37F3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0F8B68E2-0D3F-492B-8690-BB6907D0E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7" name="Imagen 6">
            <a:extLst>
              <a:ext uri="{FF2B5EF4-FFF2-40B4-BE49-F238E27FC236}">
                <a16:creationId xmlns:a16="http://schemas.microsoft.com/office/drawing/2014/main" id="{F1100458-F1DE-415A-B390-E3C4ABDF6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939" y="3201408"/>
            <a:ext cx="4435627" cy="2710661"/>
          </a:xfrm>
          <a:prstGeom prst="rect">
            <a:avLst/>
          </a:prstGeom>
        </p:spPr>
      </p:pic>
      <p:sp>
        <p:nvSpPr>
          <p:cNvPr id="2" name="Título 1"/>
          <p:cNvSpPr>
            <a:spLocks noGrp="1"/>
          </p:cNvSpPr>
          <p:nvPr>
            <p:ph type="title"/>
          </p:nvPr>
        </p:nvSpPr>
        <p:spPr>
          <a:xfrm>
            <a:off x="838200" y="183894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MANIPULACIÓN DE LAS RECLAMACIONES DE COSTES</a:t>
            </a:r>
          </a:p>
        </p:txBody>
      </p:sp>
      <p:pic>
        <p:nvPicPr>
          <p:cNvPr id="15" name="Imagen 14">
            <a:extLst>
              <a:ext uri="{FF2B5EF4-FFF2-40B4-BE49-F238E27FC236}">
                <a16:creationId xmlns:a16="http://schemas.microsoft.com/office/drawing/2014/main" id="{232C6BF1-0847-4CF8-AC28-4A4B588FE9B1}"/>
              </a:ext>
            </a:extLst>
          </p:cNvPr>
          <p:cNvPicPr/>
          <p:nvPr/>
        </p:nvPicPr>
        <p:blipFill>
          <a:blip r:embed="rId5">
            <a:extLst>
              <a:ext uri="{28A0092B-C50C-407E-A947-70E740481C1C}">
                <a14:useLocalDpi xmlns:a14="http://schemas.microsoft.com/office/drawing/2010/main" val="0"/>
              </a:ext>
            </a:extLst>
          </a:blip>
          <a:stretch>
            <a:fillRect/>
          </a:stretch>
        </p:blipFill>
        <p:spPr>
          <a:xfrm>
            <a:off x="1266512" y="277232"/>
            <a:ext cx="1514471" cy="1086679"/>
          </a:xfrm>
          <a:prstGeom prst="rect">
            <a:avLst/>
          </a:prstGeom>
        </p:spPr>
      </p:pic>
      <p:pic>
        <p:nvPicPr>
          <p:cNvPr id="18" name="Imagen 17">
            <a:extLst>
              <a:ext uri="{FF2B5EF4-FFF2-40B4-BE49-F238E27FC236}">
                <a16:creationId xmlns:a16="http://schemas.microsoft.com/office/drawing/2014/main" id="{B2C478B5-CD2C-41DE-BF89-5301954FC64F}"/>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29192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67732"/>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MANIPULACIÓN DE LAS RECLAMACIONES DE COSTES</a:t>
            </a:r>
          </a:p>
        </p:txBody>
      </p:sp>
      <p:grpSp>
        <p:nvGrpSpPr>
          <p:cNvPr id="3" name="Grupo 2"/>
          <p:cNvGrpSpPr/>
          <p:nvPr/>
        </p:nvGrpSpPr>
        <p:grpSpPr>
          <a:xfrm>
            <a:off x="2139299" y="2288657"/>
            <a:ext cx="8997274" cy="646331"/>
            <a:chOff x="838200" y="2288657"/>
            <a:chExt cx="8997274" cy="646331"/>
          </a:xfrm>
        </p:grpSpPr>
        <p:sp>
          <p:nvSpPr>
            <p:cNvPr id="4" name="Rectángulo: esquinas redondeadas 3"/>
            <p:cNvSpPr/>
            <p:nvPr/>
          </p:nvSpPr>
          <p:spPr>
            <a:xfrm>
              <a:off x="838200" y="2366524"/>
              <a:ext cx="4861927" cy="561856"/>
            </a:xfrm>
            <a:prstGeom prst="roundRect">
              <a:avLst/>
            </a:prstGeom>
            <a:ln w="28575">
              <a:solidFill>
                <a:srgbClr val="7030A0"/>
              </a:solidFill>
            </a:ln>
          </p:spPr>
          <p:txBody>
            <a:bodyPr wrap="none" anchor="ctr" anchorCtr="0">
              <a:spAutoFit/>
            </a:bodyPr>
            <a:lstStyle/>
            <a:p>
              <a:pPr>
                <a:lnSpc>
                  <a:spcPct val="150000"/>
                </a:lnSpc>
              </a:pPr>
              <a:r>
                <a:rPr lang="es-ES" b="1" dirty="0"/>
                <a:t>IR6. </a:t>
              </a:r>
              <a:r>
                <a:rPr lang="es-ES" dirty="0"/>
                <a:t>Manipulación de las reclamaciones de costes</a:t>
              </a:r>
            </a:p>
          </p:txBody>
        </p:sp>
        <p:sp>
          <p:nvSpPr>
            <p:cNvPr id="9" name="Flecha: a la derecha 8"/>
            <p:cNvSpPr/>
            <p:nvPr/>
          </p:nvSpPr>
          <p:spPr>
            <a:xfrm>
              <a:off x="6285250" y="2390289"/>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7269695" y="2288657"/>
              <a:ext cx="2565779" cy="646331"/>
            </a:xfrm>
            <a:prstGeom prst="rect">
              <a:avLst/>
            </a:prstGeom>
            <a:noFill/>
          </p:spPr>
          <p:txBody>
            <a:bodyPr wrap="square" rtlCol="0">
              <a:spAutoFit/>
            </a:bodyPr>
            <a:lstStyle/>
            <a:p>
              <a:r>
                <a:rPr lang="es-ES" b="1" dirty="0">
                  <a:solidFill>
                    <a:srgbClr val="7030A0"/>
                  </a:solidFill>
                </a:rPr>
                <a:t>EJECUCIÓN DE OPERACIONES</a:t>
              </a:r>
            </a:p>
          </p:txBody>
        </p:sp>
      </p:grpSp>
      <p:sp>
        <p:nvSpPr>
          <p:cNvPr id="5" name="Rectángulo 4"/>
          <p:cNvSpPr/>
          <p:nvPr/>
        </p:nvSpPr>
        <p:spPr>
          <a:xfrm>
            <a:off x="695513" y="3201409"/>
            <a:ext cx="10441060" cy="2762845"/>
          </a:xfrm>
          <a:prstGeom prst="rect">
            <a:avLst/>
          </a:prstGeom>
          <a:ln w="28575">
            <a:solidFill>
              <a:srgbClr val="7030A0"/>
            </a:solidFill>
            <a:prstDash val="dashDot"/>
          </a:ln>
        </p:spPr>
        <p:txBody>
          <a:bodyPr wrap="square" anchor="ctr" anchorCtr="0">
            <a:noAutofit/>
          </a:bodyPr>
          <a:lstStyle/>
          <a:p>
            <a:pPr lvl="0" algn="just">
              <a:lnSpc>
                <a:spcPct val="110000"/>
              </a:lnSpc>
              <a:spcAft>
                <a:spcPts val="600"/>
              </a:spcAft>
            </a:pPr>
            <a:r>
              <a:rPr lang="es-ES" dirty="0">
                <a:latin typeface="Calibri" panose="020F0502020204030204" pitchFamily="34" charset="0"/>
                <a:ea typeface="Calibri" panose="020F0502020204030204" pitchFamily="34" charset="0"/>
                <a:cs typeface="Times New Roman" panose="02020603050405020304" pitchFamily="18" charset="0"/>
              </a:rPr>
              <a:t>Un contratista puede manipular las reclamaciones de costes o la facturación para incluir cargos excesivos o duplicados, es decir:</a:t>
            </a:r>
          </a:p>
          <a:p>
            <a:pPr marL="285750" lvl="0" indent="-285750" algn="just">
              <a:lnSpc>
                <a:spcPct val="110000"/>
              </a:lnSpc>
              <a:spcAft>
                <a:spcPts val="600"/>
              </a:spcAft>
              <a:buFont typeface="Calibri" panose="020F0502020204030204" pitchFamily="34" charset="0"/>
              <a:buChar char="‒"/>
            </a:pPr>
            <a:r>
              <a:rPr lang="es-ES" b="1" dirty="0">
                <a:latin typeface="Calibri" panose="020F0502020204030204" pitchFamily="34" charset="0"/>
                <a:ea typeface="Calibri" panose="020F0502020204030204" pitchFamily="34" charset="0"/>
                <a:cs typeface="Times New Roman" panose="02020603050405020304" pitchFamily="18" charset="0"/>
              </a:rPr>
              <a:t>Reclamando el mismo contratista dos veces los mismos costes</a:t>
            </a:r>
            <a:r>
              <a:rPr lang="es-ES" dirty="0">
                <a:latin typeface="Calibri" panose="020F0502020204030204" pitchFamily="34" charset="0"/>
                <a:ea typeface="Calibri" panose="020F0502020204030204" pitchFamily="34" charset="0"/>
                <a:cs typeface="Times New Roman" panose="02020603050405020304" pitchFamily="18" charset="0"/>
              </a:rPr>
              <a:t>: Un tercero con múltiples órdenes de trabajo similares puede cargar los mismos costes de personal, honorarios u otros gastos a varios contratos.</a:t>
            </a:r>
          </a:p>
          <a:p>
            <a:pPr marL="285750" lvl="0" indent="-285750" algn="just">
              <a:lnSpc>
                <a:spcPct val="110000"/>
              </a:lnSpc>
              <a:spcAft>
                <a:spcPts val="600"/>
              </a:spcAft>
              <a:buFont typeface="Calibri" panose="020F0502020204030204" pitchFamily="34" charset="0"/>
              <a:buChar char="‒"/>
            </a:pPr>
            <a:r>
              <a:rPr lang="es-ES" b="1" dirty="0">
                <a:latin typeface="Calibri" panose="020F0502020204030204" pitchFamily="34" charset="0"/>
                <a:ea typeface="Calibri" panose="020F0502020204030204" pitchFamily="34" charset="0"/>
                <a:cs typeface="Times New Roman" panose="02020603050405020304" pitchFamily="18" charset="0"/>
              </a:rPr>
              <a:t>Emitiendo facturas falsas, infladas o duplicadas</a:t>
            </a:r>
            <a:r>
              <a:rPr lang="es-ES" dirty="0">
                <a:latin typeface="Calibri" panose="020F0502020204030204" pitchFamily="34" charset="0"/>
                <a:ea typeface="Calibri" panose="020F0502020204030204" pitchFamily="34" charset="0"/>
                <a:cs typeface="Times New Roman" panose="02020603050405020304" pitchFamily="18" charset="0"/>
              </a:rPr>
              <a:t>: Puede también presentar a sabiendas facturas falsas, infladas o duplicadas, actuando en solitario o en complicidad con alguna persona encargada de la contratación.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4" descr="Resultado de imagen de logo AUREN">
            <a:extLst>
              <a:ext uri="{FF2B5EF4-FFF2-40B4-BE49-F238E27FC236}">
                <a16:creationId xmlns:a16="http://schemas.microsoft.com/office/drawing/2014/main" id="{982D9C44-F96C-4598-ABB3-D44EF37F3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0F8B68E2-0D3F-492B-8690-BB6907D0E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5" name="Imagen 14">
            <a:extLst>
              <a:ext uri="{FF2B5EF4-FFF2-40B4-BE49-F238E27FC236}">
                <a16:creationId xmlns:a16="http://schemas.microsoft.com/office/drawing/2014/main" id="{AB26BB0B-B1A8-481D-A820-19489D44F364}"/>
              </a:ext>
            </a:extLst>
          </p:cNvPr>
          <p:cNvPicPr/>
          <p:nvPr/>
        </p:nvPicPr>
        <p:blipFill>
          <a:blip r:embed="rId4">
            <a:extLst>
              <a:ext uri="{28A0092B-C50C-407E-A947-70E740481C1C}">
                <a14:useLocalDpi xmlns:a14="http://schemas.microsoft.com/office/drawing/2010/main" val="0"/>
              </a:ext>
            </a:extLst>
          </a:blip>
          <a:stretch>
            <a:fillRect/>
          </a:stretch>
        </p:blipFill>
        <p:spPr>
          <a:xfrm>
            <a:off x="1382063" y="316528"/>
            <a:ext cx="1514471" cy="1086679"/>
          </a:xfrm>
          <a:prstGeom prst="rect">
            <a:avLst/>
          </a:prstGeom>
        </p:spPr>
      </p:pic>
      <p:pic>
        <p:nvPicPr>
          <p:cNvPr id="18" name="Imagen 17">
            <a:extLst>
              <a:ext uri="{FF2B5EF4-FFF2-40B4-BE49-F238E27FC236}">
                <a16:creationId xmlns:a16="http://schemas.microsoft.com/office/drawing/2014/main" id="{3E6C10CE-2B11-4F29-8DD7-54F11BFF39BC}"/>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343859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54934"/>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FALTA DE ENTREGA O SUSTITUCIÓN DE PRODUCTOS</a:t>
            </a:r>
          </a:p>
        </p:txBody>
      </p:sp>
      <p:grpSp>
        <p:nvGrpSpPr>
          <p:cNvPr id="3" name="Grupo 2"/>
          <p:cNvGrpSpPr/>
          <p:nvPr/>
        </p:nvGrpSpPr>
        <p:grpSpPr>
          <a:xfrm>
            <a:off x="2139299" y="2251789"/>
            <a:ext cx="9070990" cy="646331"/>
            <a:chOff x="838200" y="2251789"/>
            <a:chExt cx="9070990" cy="646331"/>
          </a:xfrm>
        </p:grpSpPr>
        <p:sp>
          <p:nvSpPr>
            <p:cNvPr id="4" name="Rectángulo: esquinas redondeadas 3"/>
            <p:cNvSpPr/>
            <p:nvPr/>
          </p:nvSpPr>
          <p:spPr>
            <a:xfrm>
              <a:off x="838200" y="2390289"/>
              <a:ext cx="4944239" cy="408623"/>
            </a:xfrm>
            <a:prstGeom prst="roundRect">
              <a:avLst/>
            </a:prstGeom>
            <a:ln w="28575">
              <a:solidFill>
                <a:srgbClr val="7030A0"/>
              </a:solidFill>
            </a:ln>
          </p:spPr>
          <p:txBody>
            <a:bodyPr wrap="none">
              <a:spAutoFit/>
            </a:bodyPr>
            <a:lstStyle/>
            <a:p>
              <a:r>
                <a:rPr lang="es-ES" b="1" dirty="0"/>
                <a:t>IR7</a:t>
              </a:r>
              <a:r>
                <a:rPr lang="es-ES" dirty="0"/>
                <a:t>. Falta de entrega o de sustitución de productos</a:t>
              </a:r>
            </a:p>
          </p:txBody>
        </p:sp>
        <p:sp>
          <p:nvSpPr>
            <p:cNvPr id="9" name="Flecha: a la derecha 8"/>
            <p:cNvSpPr/>
            <p:nvPr/>
          </p:nvSpPr>
          <p:spPr>
            <a:xfrm>
              <a:off x="6285250" y="2390289"/>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7343411" y="2251789"/>
              <a:ext cx="2565779" cy="646331"/>
            </a:xfrm>
            <a:prstGeom prst="rect">
              <a:avLst/>
            </a:prstGeom>
            <a:noFill/>
          </p:spPr>
          <p:txBody>
            <a:bodyPr wrap="square" rtlCol="0">
              <a:spAutoFit/>
            </a:bodyPr>
            <a:lstStyle/>
            <a:p>
              <a:r>
                <a:rPr lang="es-ES" b="1" dirty="0">
                  <a:solidFill>
                    <a:srgbClr val="7030A0"/>
                  </a:solidFill>
                </a:rPr>
                <a:t>EJECUCIÓN DE OPERACIONES</a:t>
              </a:r>
            </a:p>
          </p:txBody>
        </p:sp>
      </p:grpSp>
      <p:sp>
        <p:nvSpPr>
          <p:cNvPr id="5" name="Rectángulo 4"/>
          <p:cNvSpPr/>
          <p:nvPr/>
        </p:nvSpPr>
        <p:spPr>
          <a:xfrm>
            <a:off x="838200" y="3194914"/>
            <a:ext cx="10441060" cy="2905883"/>
          </a:xfrm>
          <a:prstGeom prst="rect">
            <a:avLst/>
          </a:prstGeom>
          <a:ln w="19050">
            <a:solidFill>
              <a:srgbClr val="7030A0"/>
            </a:solidFill>
            <a:prstDash val="dashDot"/>
          </a:ln>
        </p:spPr>
        <p:txBody>
          <a:bodyPr wrap="square" anchor="ctr" anchorCtr="0">
            <a:noAutofit/>
          </a:bodyPr>
          <a:lstStyle/>
          <a:p>
            <a:pPr lvl="0" algn="just">
              <a:lnSpc>
                <a:spcPct val="110000"/>
              </a:lnSpc>
              <a:spcAft>
                <a:spcPts val="600"/>
              </a:spcAft>
            </a:pPr>
            <a:r>
              <a:rPr lang="es-ES" dirty="0">
                <a:effectLst/>
                <a:latin typeface="Calibri" panose="020F0502020204030204" pitchFamily="34" charset="0"/>
                <a:ea typeface="Calibri" panose="020F0502020204030204" pitchFamily="34" charset="0"/>
                <a:cs typeface="Times New Roman" panose="02020603050405020304" pitchFamily="18" charset="0"/>
              </a:rPr>
              <a:t>Los contratistas </a:t>
            </a:r>
            <a:r>
              <a:rPr lang="es-ES" sz="2000" b="1" dirty="0">
                <a:effectLst/>
                <a:latin typeface="Calibri" panose="020F0502020204030204" pitchFamily="34" charset="0"/>
                <a:ea typeface="Calibri" panose="020F0502020204030204" pitchFamily="34" charset="0"/>
                <a:cs typeface="Times New Roman" panose="02020603050405020304" pitchFamily="18" charset="0"/>
              </a:rPr>
              <a:t>incumplen las condiciones del contrato </a:t>
            </a:r>
            <a:r>
              <a:rPr lang="es-ES" dirty="0">
                <a:effectLst/>
                <a:latin typeface="Calibri" panose="020F0502020204030204" pitchFamily="34" charset="0"/>
                <a:ea typeface="Calibri" panose="020F0502020204030204" pitchFamily="34" charset="0"/>
                <a:cs typeface="Times New Roman" panose="02020603050405020304" pitchFamily="18" charset="0"/>
              </a:rPr>
              <a:t>no entregando los productos convenidos, alterándolos o sustituyéndolos por otros de calidad inferior, es decir, en los casos en que:</a:t>
            </a:r>
          </a:p>
          <a:p>
            <a:pPr marL="742950" lvl="1" indent="-285750" algn="just">
              <a:lnSpc>
                <a:spcPct val="110000"/>
              </a:lnSpc>
              <a:spcAft>
                <a:spcPts val="600"/>
              </a:spcAft>
              <a:buFont typeface="Courier New" panose="02070309020205020404" pitchFamily="49" charset="0"/>
              <a:buChar char="o"/>
            </a:pPr>
            <a:r>
              <a:rPr lang="es-ES" u="sng" dirty="0">
                <a:effectLst/>
                <a:uFill>
                  <a:solidFill>
                    <a:schemeClr val="accent6">
                      <a:lumMod val="75000"/>
                    </a:schemeClr>
                  </a:solidFill>
                </a:uFill>
                <a:latin typeface="Calibri" panose="020F0502020204030204" pitchFamily="34" charset="0"/>
                <a:ea typeface="Calibri" panose="020F0502020204030204" pitchFamily="34" charset="0"/>
                <a:cs typeface="Times New Roman" panose="02020603050405020304" pitchFamily="18" charset="0"/>
              </a:rPr>
              <a:t>Se han sustituido los productos</a:t>
            </a:r>
            <a:r>
              <a:rPr lang="es-ES" dirty="0">
                <a:effectLst/>
                <a:latin typeface="Calibri" panose="020F0502020204030204" pitchFamily="34" charset="0"/>
                <a:ea typeface="Calibri" panose="020F0502020204030204" pitchFamily="34" charset="0"/>
                <a:cs typeface="Times New Roman" panose="02020603050405020304" pitchFamily="18" charset="0"/>
              </a:rPr>
              <a:t>: Terceros pueden sustituir los productos especificados en el contrato por otros de calidad inferior, o bien incumplir de algún otro modo las especificaciones del contrato, declarando falsamente que las han cumplido. Los beneficiarios pueden ser cómplices en este fraude.</a:t>
            </a:r>
          </a:p>
          <a:p>
            <a:pPr marL="742950" lvl="1" indent="-285750" algn="just">
              <a:lnSpc>
                <a:spcPct val="110000"/>
              </a:lnSpc>
              <a:spcAft>
                <a:spcPts val="600"/>
              </a:spcAft>
              <a:buFont typeface="Courier New" panose="02070309020205020404" pitchFamily="49" charset="0"/>
              <a:buChar char="o"/>
            </a:pPr>
            <a:r>
              <a:rPr lang="es-ES" u="sng" dirty="0">
                <a:effectLst/>
                <a:uFill>
                  <a:solidFill>
                    <a:schemeClr val="accent6">
                      <a:lumMod val="75000"/>
                    </a:schemeClr>
                  </a:solidFill>
                </a:uFill>
                <a:latin typeface="Calibri" panose="020F0502020204030204" pitchFamily="34" charset="0"/>
                <a:ea typeface="Calibri" panose="020F0502020204030204" pitchFamily="34" charset="0"/>
                <a:cs typeface="Times New Roman" panose="02020603050405020304" pitchFamily="18" charset="0"/>
              </a:rPr>
              <a:t>Los productos no existen, o las actividades no se han realizado de conformidad con el acuerdo de subvención</a:t>
            </a:r>
            <a:r>
              <a:rPr lang="es-ES" dirty="0">
                <a:effectLst/>
                <a:latin typeface="Calibri" panose="020F0502020204030204" pitchFamily="34" charset="0"/>
                <a:ea typeface="Calibri" panose="020F0502020204030204" pitchFamily="34" charset="0"/>
                <a:cs typeface="Times New Roman" panose="02020603050405020304" pitchFamily="18" charset="0"/>
              </a:rPr>
              <a:t>: No se entregan o prestan algunos de los productos o servicios que se deberían entregar o prestar en el marco del contrato, o este no se ejecuta de conformidad con el acuerdo de subvención.</a:t>
            </a:r>
          </a:p>
        </p:txBody>
      </p:sp>
      <p:pic>
        <p:nvPicPr>
          <p:cNvPr id="16" name="Picture 4" descr="Resultado de imagen de logo AUREN">
            <a:extLst>
              <a:ext uri="{FF2B5EF4-FFF2-40B4-BE49-F238E27FC236}">
                <a16:creationId xmlns:a16="http://schemas.microsoft.com/office/drawing/2014/main" id="{3DE81D29-FEAB-413A-8B64-C488DC5D8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D319B976-B3DC-48FB-9EB6-20C25BF7A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5" name="Imagen 14">
            <a:extLst>
              <a:ext uri="{FF2B5EF4-FFF2-40B4-BE49-F238E27FC236}">
                <a16:creationId xmlns:a16="http://schemas.microsoft.com/office/drawing/2014/main" id="{97F3EF3A-604D-4930-B1B8-0120F5F1303C}"/>
              </a:ext>
            </a:extLst>
          </p:cNvPr>
          <p:cNvPicPr/>
          <p:nvPr/>
        </p:nvPicPr>
        <p:blipFill>
          <a:blip r:embed="rId4">
            <a:extLst>
              <a:ext uri="{28A0092B-C50C-407E-A947-70E740481C1C}">
                <a14:useLocalDpi xmlns:a14="http://schemas.microsoft.com/office/drawing/2010/main" val="0"/>
              </a:ext>
            </a:extLst>
          </a:blip>
          <a:stretch>
            <a:fillRect/>
          </a:stretch>
        </p:blipFill>
        <p:spPr>
          <a:xfrm>
            <a:off x="1268486" y="304458"/>
            <a:ext cx="1514471" cy="1086679"/>
          </a:xfrm>
          <a:prstGeom prst="rect">
            <a:avLst/>
          </a:prstGeom>
        </p:spPr>
      </p:pic>
      <p:pic>
        <p:nvPicPr>
          <p:cNvPr id="18" name="Imagen 17">
            <a:extLst>
              <a:ext uri="{FF2B5EF4-FFF2-40B4-BE49-F238E27FC236}">
                <a16:creationId xmlns:a16="http://schemas.microsoft.com/office/drawing/2014/main" id="{82D9E6D9-60D8-4B21-AEE0-17CFFF7B2BDE}"/>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84939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A02D94ED-32EC-4270-8ACC-5BB75882F832}"/>
              </a:ext>
            </a:extLst>
          </p:cNvPr>
          <p:cNvSpPr/>
          <p:nvPr/>
        </p:nvSpPr>
        <p:spPr>
          <a:xfrm>
            <a:off x="738759" y="2866274"/>
            <a:ext cx="2857500" cy="270891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8B2F1477-51A9-4B92-9703-8E4BB5C28CB2}"/>
              </a:ext>
            </a:extLst>
          </p:cNvPr>
          <p:cNvSpPr/>
          <p:nvPr/>
        </p:nvSpPr>
        <p:spPr>
          <a:xfrm>
            <a:off x="4322022" y="4605718"/>
            <a:ext cx="4246675" cy="769441"/>
          </a:xfrm>
          <a:prstGeom prst="rect">
            <a:avLst/>
          </a:prstGeom>
        </p:spPr>
        <p:txBody>
          <a:bodyPr wrap="none">
            <a:spAutoFit/>
          </a:bodyPr>
          <a:lstStyle/>
          <a:p>
            <a:r>
              <a:rPr lang="es-ES" sz="4400" b="1" dirty="0">
                <a:solidFill>
                  <a:schemeClr val="tx1">
                    <a:lumMod val="75000"/>
                    <a:lumOff val="25000"/>
                  </a:schemeClr>
                </a:solidFill>
                <a:latin typeface="Berlin Sans FB Demi" panose="020E0802020502020306" pitchFamily="34" charset="0"/>
              </a:rPr>
              <a:t>Qué es el fraude</a:t>
            </a:r>
          </a:p>
        </p:txBody>
      </p:sp>
      <p:sp>
        <p:nvSpPr>
          <p:cNvPr id="6" name="CuadroTexto 5">
            <a:extLst>
              <a:ext uri="{FF2B5EF4-FFF2-40B4-BE49-F238E27FC236}">
                <a16:creationId xmlns:a16="http://schemas.microsoft.com/office/drawing/2014/main" id="{58129734-5A04-4403-8547-779E0E5EB60B}"/>
              </a:ext>
            </a:extLst>
          </p:cNvPr>
          <p:cNvSpPr txBox="1"/>
          <p:nvPr/>
        </p:nvSpPr>
        <p:spPr>
          <a:xfrm>
            <a:off x="1767459" y="3359193"/>
            <a:ext cx="1680210" cy="2215991"/>
          </a:xfrm>
          <a:prstGeom prst="rect">
            <a:avLst/>
          </a:prstGeom>
          <a:noFill/>
        </p:spPr>
        <p:txBody>
          <a:bodyPr wrap="square" rtlCol="0">
            <a:spAutoFit/>
          </a:bodyPr>
          <a:lstStyle/>
          <a:p>
            <a:pPr algn="ctr"/>
            <a:r>
              <a:rPr lang="es-ES" sz="13800" dirty="0">
                <a:solidFill>
                  <a:schemeClr val="bg1"/>
                </a:solidFill>
                <a:latin typeface="Berlin Sans FB Demi" panose="020E0802020502020306" pitchFamily="34" charset="0"/>
              </a:rPr>
              <a:t>1</a:t>
            </a:r>
            <a:r>
              <a:rPr lang="es-ES" sz="7200" dirty="0">
                <a:solidFill>
                  <a:schemeClr val="bg1"/>
                </a:solidFill>
                <a:latin typeface="Berlin Sans FB Demi" panose="020E0802020502020306" pitchFamily="34" charset="0"/>
              </a:rPr>
              <a:t>.</a:t>
            </a:r>
            <a:endParaRPr lang="es-ES" sz="13800" dirty="0">
              <a:solidFill>
                <a:schemeClr val="bg1"/>
              </a:solidFill>
              <a:latin typeface="Berlin Sans FB Demi" panose="020E0802020502020306" pitchFamily="34" charset="0"/>
            </a:endParaRPr>
          </a:p>
        </p:txBody>
      </p:sp>
      <p:pic>
        <p:nvPicPr>
          <p:cNvPr id="11" name="Imagen 10">
            <a:extLst>
              <a:ext uri="{FF2B5EF4-FFF2-40B4-BE49-F238E27FC236}">
                <a16:creationId xmlns:a16="http://schemas.microsoft.com/office/drawing/2014/main" id="{2B86BD86-AE38-4F2B-93A7-F8A49CC82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9" name="Imagen 8">
            <a:extLst>
              <a:ext uri="{FF2B5EF4-FFF2-40B4-BE49-F238E27FC236}">
                <a16:creationId xmlns:a16="http://schemas.microsoft.com/office/drawing/2014/main" id="{86B2C692-153D-41E3-A775-082CBF471EAF}"/>
              </a:ext>
            </a:extLst>
          </p:cNvPr>
          <p:cNvPicPr/>
          <p:nvPr/>
        </p:nvPicPr>
        <p:blipFill>
          <a:blip r:embed="rId3">
            <a:extLst>
              <a:ext uri="{28A0092B-C50C-407E-A947-70E740481C1C}">
                <a14:useLocalDpi xmlns:a14="http://schemas.microsoft.com/office/drawing/2010/main" val="0"/>
              </a:ext>
            </a:extLst>
          </a:blip>
          <a:stretch>
            <a:fillRect/>
          </a:stretch>
        </p:blipFill>
        <p:spPr>
          <a:xfrm>
            <a:off x="1329239" y="276266"/>
            <a:ext cx="1514471" cy="1086679"/>
          </a:xfrm>
          <a:prstGeom prst="rect">
            <a:avLst/>
          </a:prstGeom>
        </p:spPr>
      </p:pic>
      <p:pic>
        <p:nvPicPr>
          <p:cNvPr id="10" name="Imagen 9">
            <a:extLst>
              <a:ext uri="{FF2B5EF4-FFF2-40B4-BE49-F238E27FC236}">
                <a16:creationId xmlns:a16="http://schemas.microsoft.com/office/drawing/2014/main" id="{5910CF10-E2E2-4774-A2DE-FDA59C1676B2}"/>
              </a:ext>
            </a:extLst>
          </p:cNvPr>
          <p:cNvPicPr/>
          <p:nvPr/>
        </p:nvPicPr>
        <p:blipFill>
          <a:blip r:embed="rId4">
            <a:extLst>
              <a:ext uri="{28A0092B-C50C-407E-A947-70E740481C1C}">
                <a14:useLocalDpi xmlns:a14="http://schemas.microsoft.com/office/drawing/2010/main" val="0"/>
              </a:ext>
            </a:extLst>
          </a:blip>
          <a:stretch>
            <a:fillRect/>
          </a:stretch>
        </p:blipFill>
        <p:spPr>
          <a:xfrm>
            <a:off x="4510242" y="1184923"/>
            <a:ext cx="3083254" cy="815127"/>
          </a:xfrm>
          <a:prstGeom prst="rect">
            <a:avLst/>
          </a:prstGeom>
        </p:spPr>
      </p:pic>
    </p:spTree>
    <p:extLst>
      <p:ext uri="{BB962C8B-B14F-4D97-AF65-F5344CB8AC3E}">
        <p14:creationId xmlns:p14="http://schemas.microsoft.com/office/powerpoint/2010/main" val="2243140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778" y="1862441"/>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panose="020E0602020502020306" pitchFamily="34" charset="0"/>
              </a:rPr>
              <a:t>FALTA DE ENTREGA O SUSTITUCIÓN DE PRODUCTOS</a:t>
            </a:r>
          </a:p>
        </p:txBody>
      </p:sp>
      <p:grpSp>
        <p:nvGrpSpPr>
          <p:cNvPr id="3" name="Grupo 2"/>
          <p:cNvGrpSpPr/>
          <p:nvPr/>
        </p:nvGrpSpPr>
        <p:grpSpPr>
          <a:xfrm>
            <a:off x="1791279" y="2317662"/>
            <a:ext cx="7972346" cy="646331"/>
            <a:chOff x="490180" y="2317662"/>
            <a:chExt cx="7972346" cy="646331"/>
          </a:xfrm>
        </p:grpSpPr>
        <p:sp>
          <p:nvSpPr>
            <p:cNvPr id="4" name="Rectángulo: esquinas redondeadas 3"/>
            <p:cNvSpPr/>
            <p:nvPr/>
          </p:nvSpPr>
          <p:spPr>
            <a:xfrm>
              <a:off x="490180" y="2390289"/>
              <a:ext cx="3953363" cy="408623"/>
            </a:xfrm>
            <a:prstGeom prst="roundRect">
              <a:avLst/>
            </a:prstGeom>
            <a:ln w="28575">
              <a:solidFill>
                <a:srgbClr val="7030A0"/>
              </a:solidFill>
            </a:ln>
          </p:spPr>
          <p:txBody>
            <a:bodyPr wrap="none">
              <a:spAutoFit/>
            </a:bodyPr>
            <a:lstStyle/>
            <a:p>
              <a:r>
                <a:rPr lang="es-ES" b="1" dirty="0"/>
                <a:t>IR8</a:t>
              </a:r>
              <a:r>
                <a:rPr lang="es-ES" dirty="0"/>
                <a:t>. Modificación del contrato existente</a:t>
              </a:r>
            </a:p>
          </p:txBody>
        </p:sp>
        <p:sp>
          <p:nvSpPr>
            <p:cNvPr id="9" name="Flecha: a la derecha 8"/>
            <p:cNvSpPr/>
            <p:nvPr/>
          </p:nvSpPr>
          <p:spPr>
            <a:xfrm>
              <a:off x="4808479" y="2366787"/>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5896747" y="2317662"/>
              <a:ext cx="2565779" cy="646331"/>
            </a:xfrm>
            <a:prstGeom prst="rect">
              <a:avLst/>
            </a:prstGeom>
            <a:noFill/>
          </p:spPr>
          <p:txBody>
            <a:bodyPr wrap="square" rtlCol="0">
              <a:spAutoFit/>
            </a:bodyPr>
            <a:lstStyle/>
            <a:p>
              <a:r>
                <a:rPr lang="es-ES" b="1" dirty="0">
                  <a:solidFill>
                    <a:srgbClr val="7030A0"/>
                  </a:solidFill>
                </a:rPr>
                <a:t>EJECUCIÓN DE OPERACIONES</a:t>
              </a:r>
            </a:p>
          </p:txBody>
        </p:sp>
      </p:grpSp>
      <p:sp>
        <p:nvSpPr>
          <p:cNvPr id="5" name="Rectángulo 4"/>
          <p:cNvSpPr/>
          <p:nvPr/>
        </p:nvSpPr>
        <p:spPr>
          <a:xfrm>
            <a:off x="838200" y="3194914"/>
            <a:ext cx="10441060" cy="2214941"/>
          </a:xfrm>
          <a:prstGeom prst="rect">
            <a:avLst/>
          </a:prstGeom>
          <a:ln w="19050">
            <a:solidFill>
              <a:srgbClr val="7030A0"/>
            </a:solidFill>
            <a:prstDash val="dashDot"/>
          </a:ln>
        </p:spPr>
        <p:txBody>
          <a:bodyPr wrap="square" anchor="ctr" anchorCtr="0">
            <a:noAutofit/>
          </a:bodyPr>
          <a:lstStyle/>
          <a:p>
            <a:pPr lvl="0" algn="just">
              <a:lnSpc>
                <a:spcPct val="110000"/>
              </a:lnSpc>
              <a:spcAft>
                <a:spcPts val="600"/>
              </a:spcAft>
            </a:pPr>
            <a:r>
              <a:rPr lang="es-ES" dirty="0">
                <a:latin typeface="Calibri" panose="020F0502020204030204" pitchFamily="34" charset="0"/>
                <a:ea typeface="Calibri" panose="020F0502020204030204" pitchFamily="34" charset="0"/>
                <a:cs typeface="Times New Roman" panose="02020603050405020304" pitchFamily="18" charset="0"/>
              </a:rPr>
              <a:t>Un beneficiario y un contratista actúan en connivencia para modificar un contrato existente introduciendo </a:t>
            </a:r>
            <a:r>
              <a:rPr lang="es-ES" u="sng" dirty="0">
                <a:latin typeface="Calibri" panose="020F0502020204030204" pitchFamily="34" charset="0"/>
                <a:ea typeface="Calibri" panose="020F0502020204030204" pitchFamily="34" charset="0"/>
                <a:cs typeface="Times New Roman" panose="02020603050405020304" pitchFamily="18" charset="0"/>
              </a:rPr>
              <a:t>condiciones más favorables para un tercero</a:t>
            </a:r>
            <a:r>
              <a:rPr lang="es-ES" dirty="0">
                <a:latin typeface="Calibri" panose="020F0502020204030204" pitchFamily="34" charset="0"/>
                <a:ea typeface="Calibri" panose="020F0502020204030204" pitchFamily="34" charset="0"/>
                <a:cs typeface="Times New Roman" panose="02020603050405020304" pitchFamily="18" charset="0"/>
              </a:rPr>
              <a:t>, hasta el punto de invalidar la decisión de adjudicación original.</a:t>
            </a:r>
          </a:p>
          <a:p>
            <a:pPr lvl="0" algn="just">
              <a:lnSpc>
                <a:spcPct val="110000"/>
              </a:lnSpc>
              <a:spcAft>
                <a:spcPts val="600"/>
              </a:spcAf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10000"/>
              </a:lnSpc>
              <a:spcAft>
                <a:spcPts val="600"/>
              </a:spcAft>
            </a:pPr>
            <a:r>
              <a:rPr lang="es-ES" dirty="0">
                <a:latin typeface="Calibri" panose="020F0502020204030204" pitchFamily="34" charset="0"/>
                <a:ea typeface="Calibri" panose="020F0502020204030204" pitchFamily="34" charset="0"/>
                <a:cs typeface="Times New Roman" panose="02020603050405020304" pitchFamily="18" charset="0"/>
              </a:rPr>
              <a:t>La modificación puede introducirse en un contrato a raíz de un pacto entre el beneficiario y un tercero, alterando las condiciones del contrato de tal forma que </a:t>
            </a:r>
            <a:r>
              <a:rPr lang="es-ES" b="1" dirty="0">
                <a:latin typeface="Calibri" panose="020F0502020204030204" pitchFamily="34" charset="0"/>
                <a:ea typeface="Calibri" panose="020F0502020204030204" pitchFamily="34" charset="0"/>
                <a:cs typeface="Times New Roman" panose="02020603050405020304" pitchFamily="18" charset="0"/>
              </a:rPr>
              <a:t>la decisión de adjudicación original puede perder su validez. </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4" descr="Resultado de imagen de logo AUREN">
            <a:extLst>
              <a:ext uri="{FF2B5EF4-FFF2-40B4-BE49-F238E27FC236}">
                <a16:creationId xmlns:a16="http://schemas.microsoft.com/office/drawing/2014/main" id="{3DE81D29-FEAB-413A-8B64-C488DC5D8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D319B976-B3DC-48FB-9EB6-20C25BF7A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5" name="Imagen 14">
            <a:extLst>
              <a:ext uri="{FF2B5EF4-FFF2-40B4-BE49-F238E27FC236}">
                <a16:creationId xmlns:a16="http://schemas.microsoft.com/office/drawing/2014/main" id="{6692AEA0-5529-4A24-B101-41F6DF7D2CEE}"/>
              </a:ext>
            </a:extLst>
          </p:cNvPr>
          <p:cNvPicPr/>
          <p:nvPr/>
        </p:nvPicPr>
        <p:blipFill>
          <a:blip r:embed="rId4">
            <a:extLst>
              <a:ext uri="{28A0092B-C50C-407E-A947-70E740481C1C}">
                <a14:useLocalDpi xmlns:a14="http://schemas.microsoft.com/office/drawing/2010/main" val="0"/>
              </a:ext>
            </a:extLst>
          </a:blip>
          <a:stretch>
            <a:fillRect/>
          </a:stretch>
        </p:blipFill>
        <p:spPr>
          <a:xfrm>
            <a:off x="1334746" y="315719"/>
            <a:ext cx="1514471" cy="1086679"/>
          </a:xfrm>
          <a:prstGeom prst="rect">
            <a:avLst/>
          </a:prstGeom>
        </p:spPr>
      </p:pic>
      <p:pic>
        <p:nvPicPr>
          <p:cNvPr id="18" name="Imagen 17">
            <a:extLst>
              <a:ext uri="{FF2B5EF4-FFF2-40B4-BE49-F238E27FC236}">
                <a16:creationId xmlns:a16="http://schemas.microsoft.com/office/drawing/2014/main" id="{0E7175C2-9C16-4DF1-9C06-BA4249E84BEE}"/>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756084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A02D94ED-32EC-4270-8ACC-5BB75882F832}"/>
              </a:ext>
            </a:extLst>
          </p:cNvPr>
          <p:cNvSpPr/>
          <p:nvPr/>
        </p:nvSpPr>
        <p:spPr>
          <a:xfrm>
            <a:off x="738759" y="2866274"/>
            <a:ext cx="2857500" cy="270891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8B2F1477-51A9-4B92-9703-8E4BB5C28CB2}"/>
              </a:ext>
            </a:extLst>
          </p:cNvPr>
          <p:cNvSpPr/>
          <p:nvPr/>
        </p:nvSpPr>
        <p:spPr>
          <a:xfrm>
            <a:off x="4322022" y="4605718"/>
            <a:ext cx="6462025" cy="769441"/>
          </a:xfrm>
          <a:prstGeom prst="rect">
            <a:avLst/>
          </a:prstGeom>
        </p:spPr>
        <p:txBody>
          <a:bodyPr wrap="none">
            <a:spAutoFit/>
          </a:bodyPr>
          <a:lstStyle/>
          <a:p>
            <a:r>
              <a:rPr lang="es-ES" sz="4400" b="1" dirty="0">
                <a:solidFill>
                  <a:schemeClr val="tx1">
                    <a:lumMod val="75000"/>
                    <a:lumOff val="25000"/>
                  </a:schemeClr>
                </a:solidFill>
                <a:latin typeface="Berlin Sans FB Demi" panose="020E0802020502020306" pitchFamily="34" charset="0"/>
              </a:rPr>
              <a:t>Consecuencias del fraude</a:t>
            </a:r>
          </a:p>
        </p:txBody>
      </p:sp>
      <p:sp>
        <p:nvSpPr>
          <p:cNvPr id="6" name="CuadroTexto 5">
            <a:extLst>
              <a:ext uri="{FF2B5EF4-FFF2-40B4-BE49-F238E27FC236}">
                <a16:creationId xmlns:a16="http://schemas.microsoft.com/office/drawing/2014/main" id="{58129734-5A04-4403-8547-779E0E5EB60B}"/>
              </a:ext>
            </a:extLst>
          </p:cNvPr>
          <p:cNvSpPr txBox="1"/>
          <p:nvPr/>
        </p:nvSpPr>
        <p:spPr>
          <a:xfrm>
            <a:off x="1767459" y="3359193"/>
            <a:ext cx="1680210" cy="2215991"/>
          </a:xfrm>
          <a:prstGeom prst="rect">
            <a:avLst/>
          </a:prstGeom>
          <a:noFill/>
        </p:spPr>
        <p:txBody>
          <a:bodyPr wrap="square" rtlCol="0">
            <a:spAutoFit/>
          </a:bodyPr>
          <a:lstStyle/>
          <a:p>
            <a:pPr algn="ctr"/>
            <a:r>
              <a:rPr lang="es-ES" sz="13800" dirty="0">
                <a:solidFill>
                  <a:schemeClr val="bg1"/>
                </a:solidFill>
                <a:latin typeface="Berlin Sans FB Demi" panose="020E0802020502020306" pitchFamily="34" charset="0"/>
              </a:rPr>
              <a:t>3</a:t>
            </a:r>
            <a:r>
              <a:rPr lang="es-ES" sz="7200" dirty="0">
                <a:solidFill>
                  <a:schemeClr val="bg1"/>
                </a:solidFill>
                <a:latin typeface="Berlin Sans FB Demi" panose="020E0802020502020306" pitchFamily="34" charset="0"/>
              </a:rPr>
              <a:t>.</a:t>
            </a:r>
            <a:endParaRPr lang="es-ES" sz="13800" dirty="0">
              <a:solidFill>
                <a:schemeClr val="bg1"/>
              </a:solidFill>
              <a:latin typeface="Berlin Sans FB Demi" panose="020E0802020502020306" pitchFamily="34" charset="0"/>
            </a:endParaRPr>
          </a:p>
        </p:txBody>
      </p:sp>
      <p:pic>
        <p:nvPicPr>
          <p:cNvPr id="11" name="Imagen 10">
            <a:extLst>
              <a:ext uri="{FF2B5EF4-FFF2-40B4-BE49-F238E27FC236}">
                <a16:creationId xmlns:a16="http://schemas.microsoft.com/office/drawing/2014/main" id="{2B86BD86-AE38-4F2B-93A7-F8A49CC82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0" name="Imagen 9">
            <a:extLst>
              <a:ext uri="{FF2B5EF4-FFF2-40B4-BE49-F238E27FC236}">
                <a16:creationId xmlns:a16="http://schemas.microsoft.com/office/drawing/2014/main" id="{8C202CB5-B28E-47A6-8254-5A8AB375F397}"/>
              </a:ext>
            </a:extLst>
          </p:cNvPr>
          <p:cNvPicPr/>
          <p:nvPr/>
        </p:nvPicPr>
        <p:blipFill>
          <a:blip r:embed="rId3">
            <a:extLst>
              <a:ext uri="{28A0092B-C50C-407E-A947-70E740481C1C}">
                <a14:useLocalDpi xmlns:a14="http://schemas.microsoft.com/office/drawing/2010/main" val="0"/>
              </a:ext>
            </a:extLst>
          </a:blip>
          <a:stretch>
            <a:fillRect/>
          </a:stretch>
        </p:blipFill>
        <p:spPr>
          <a:xfrm>
            <a:off x="1308242" y="356791"/>
            <a:ext cx="1514471" cy="1086679"/>
          </a:xfrm>
          <a:prstGeom prst="rect">
            <a:avLst/>
          </a:prstGeom>
        </p:spPr>
      </p:pic>
      <p:pic>
        <p:nvPicPr>
          <p:cNvPr id="12" name="Imagen 11">
            <a:extLst>
              <a:ext uri="{FF2B5EF4-FFF2-40B4-BE49-F238E27FC236}">
                <a16:creationId xmlns:a16="http://schemas.microsoft.com/office/drawing/2014/main" id="{D0C817AD-069A-425B-85E3-4EB27911A532}"/>
              </a:ext>
            </a:extLst>
          </p:cNvPr>
          <p:cNvPicPr/>
          <p:nvPr/>
        </p:nvPicPr>
        <p:blipFill>
          <a:blip r:embed="rId4">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4180733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de logo AUREN">
            <a:extLst>
              <a:ext uri="{FF2B5EF4-FFF2-40B4-BE49-F238E27FC236}">
                <a16:creationId xmlns:a16="http://schemas.microsoft.com/office/drawing/2014/main" id="{476D5EE9-B596-467C-ADD9-46C6AC6DD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66" y="6333604"/>
            <a:ext cx="870645" cy="43436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04FF81A9-C351-468B-A7DB-065CB7BFA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13" name="Título 1">
            <a:extLst>
              <a:ext uri="{FF2B5EF4-FFF2-40B4-BE49-F238E27FC236}">
                <a16:creationId xmlns:a16="http://schemas.microsoft.com/office/drawing/2014/main" id="{11FBD4A1-1E54-496C-BC9C-1D67C03411F8}"/>
              </a:ext>
            </a:extLst>
          </p:cNvPr>
          <p:cNvSpPr>
            <a:spLocks noGrp="1"/>
          </p:cNvSpPr>
          <p:nvPr>
            <p:ph type="title"/>
          </p:nvPr>
        </p:nvSpPr>
        <p:spPr>
          <a:xfrm>
            <a:off x="841511" y="1744206"/>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Sanción del fraude</a:t>
            </a:r>
          </a:p>
        </p:txBody>
      </p:sp>
      <p:sp>
        <p:nvSpPr>
          <p:cNvPr id="2" name="CuadroTexto 1">
            <a:extLst>
              <a:ext uri="{FF2B5EF4-FFF2-40B4-BE49-F238E27FC236}">
                <a16:creationId xmlns:a16="http://schemas.microsoft.com/office/drawing/2014/main" id="{19D10057-158A-440B-88B5-6CC3D8D16815}"/>
              </a:ext>
            </a:extLst>
          </p:cNvPr>
          <p:cNvSpPr txBox="1"/>
          <p:nvPr/>
        </p:nvSpPr>
        <p:spPr>
          <a:xfrm>
            <a:off x="1496756" y="2311692"/>
            <a:ext cx="9112410" cy="646331"/>
          </a:xfrm>
          <a:prstGeom prst="rect">
            <a:avLst/>
          </a:prstGeom>
          <a:noFill/>
        </p:spPr>
        <p:txBody>
          <a:bodyPr wrap="square" rtlCol="0">
            <a:spAutoFit/>
          </a:bodyPr>
          <a:lstStyle/>
          <a:p>
            <a:r>
              <a:rPr lang="es-ES" b="1" dirty="0"/>
              <a:t>Convenio relativo a la protección de los intereses financieros de las Comunidades Europeas, de 26 de julio de 1995</a:t>
            </a:r>
          </a:p>
        </p:txBody>
      </p:sp>
      <p:sp>
        <p:nvSpPr>
          <p:cNvPr id="3" name="Flecha: cheurón 2">
            <a:extLst>
              <a:ext uri="{FF2B5EF4-FFF2-40B4-BE49-F238E27FC236}">
                <a16:creationId xmlns:a16="http://schemas.microsoft.com/office/drawing/2014/main" id="{1527843A-A618-4C85-BE5D-44183BA446A5}"/>
              </a:ext>
            </a:extLst>
          </p:cNvPr>
          <p:cNvSpPr/>
          <p:nvPr/>
        </p:nvSpPr>
        <p:spPr>
          <a:xfrm>
            <a:off x="1220060" y="2417837"/>
            <a:ext cx="276695" cy="434039"/>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Flecha: cheurón 13">
            <a:extLst>
              <a:ext uri="{FF2B5EF4-FFF2-40B4-BE49-F238E27FC236}">
                <a16:creationId xmlns:a16="http://schemas.microsoft.com/office/drawing/2014/main" id="{7F3B4C2B-90F6-4D9A-B504-11CFE739F622}"/>
              </a:ext>
            </a:extLst>
          </p:cNvPr>
          <p:cNvSpPr/>
          <p:nvPr/>
        </p:nvSpPr>
        <p:spPr>
          <a:xfrm rot="10800000">
            <a:off x="10615088" y="2387471"/>
            <a:ext cx="276695" cy="434039"/>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Flecha: cheurón 14">
            <a:extLst>
              <a:ext uri="{FF2B5EF4-FFF2-40B4-BE49-F238E27FC236}">
                <a16:creationId xmlns:a16="http://schemas.microsoft.com/office/drawing/2014/main" id="{E88CE768-6330-4695-81FA-D176A9BB3257}"/>
              </a:ext>
            </a:extLst>
          </p:cNvPr>
          <p:cNvSpPr/>
          <p:nvPr/>
        </p:nvSpPr>
        <p:spPr>
          <a:xfrm>
            <a:off x="937443" y="2417837"/>
            <a:ext cx="276695" cy="434039"/>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Flecha: cheurón 15">
            <a:extLst>
              <a:ext uri="{FF2B5EF4-FFF2-40B4-BE49-F238E27FC236}">
                <a16:creationId xmlns:a16="http://schemas.microsoft.com/office/drawing/2014/main" id="{85469B71-5438-47EB-B13B-C0EC941137A8}"/>
              </a:ext>
            </a:extLst>
          </p:cNvPr>
          <p:cNvSpPr/>
          <p:nvPr/>
        </p:nvSpPr>
        <p:spPr>
          <a:xfrm rot="10800000">
            <a:off x="10891783" y="2387471"/>
            <a:ext cx="276695" cy="434039"/>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4" name="Flecha: a la derecha 3">
            <a:extLst>
              <a:ext uri="{FF2B5EF4-FFF2-40B4-BE49-F238E27FC236}">
                <a16:creationId xmlns:a16="http://schemas.microsoft.com/office/drawing/2014/main" id="{D48F676B-57DB-4AD2-B88C-1FA3EB0627A7}"/>
              </a:ext>
            </a:extLst>
          </p:cNvPr>
          <p:cNvSpPr/>
          <p:nvPr/>
        </p:nvSpPr>
        <p:spPr>
          <a:xfrm rot="5400000">
            <a:off x="5550413" y="2911220"/>
            <a:ext cx="444843" cy="646331"/>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0B497236-7450-4968-ACA5-BF988898A5BA}"/>
              </a:ext>
            </a:extLst>
          </p:cNvPr>
          <p:cNvSpPr txBox="1"/>
          <p:nvPr/>
        </p:nvSpPr>
        <p:spPr>
          <a:xfrm>
            <a:off x="4060053" y="3580768"/>
            <a:ext cx="3425561" cy="461665"/>
          </a:xfrm>
          <a:prstGeom prst="rect">
            <a:avLst/>
          </a:prstGeom>
          <a:noFill/>
        </p:spPr>
        <p:txBody>
          <a:bodyPr wrap="square" rtlCol="0">
            <a:spAutoFit/>
          </a:bodyPr>
          <a:lstStyle/>
          <a:p>
            <a:pPr algn="ctr"/>
            <a:r>
              <a:rPr lang="es-ES" sz="2400" b="1" dirty="0">
                <a:solidFill>
                  <a:srgbClr val="C00000"/>
                </a:solidFill>
              </a:rPr>
              <a:t>SANCIÓN DEL FRAUDE</a:t>
            </a:r>
          </a:p>
        </p:txBody>
      </p:sp>
      <p:sp>
        <p:nvSpPr>
          <p:cNvPr id="7" name="CuadroTexto 6">
            <a:extLst>
              <a:ext uri="{FF2B5EF4-FFF2-40B4-BE49-F238E27FC236}">
                <a16:creationId xmlns:a16="http://schemas.microsoft.com/office/drawing/2014/main" id="{4D98F981-F4CB-4C24-ADD0-998670682829}"/>
              </a:ext>
            </a:extLst>
          </p:cNvPr>
          <p:cNvSpPr txBox="1"/>
          <p:nvPr/>
        </p:nvSpPr>
        <p:spPr>
          <a:xfrm>
            <a:off x="838199" y="4270831"/>
            <a:ext cx="10678297" cy="1477328"/>
          </a:xfrm>
          <a:prstGeom prst="rect">
            <a:avLst/>
          </a:prstGeom>
          <a:noFill/>
        </p:spPr>
        <p:txBody>
          <a:bodyPr wrap="square" rtlCol="0">
            <a:spAutoFit/>
          </a:bodyPr>
          <a:lstStyle/>
          <a:p>
            <a:r>
              <a:rPr lang="es-ES" b="1" u="sng" dirty="0">
                <a:solidFill>
                  <a:schemeClr val="accent6">
                    <a:lumMod val="50000"/>
                  </a:schemeClr>
                </a:solidFill>
              </a:rPr>
              <a:t>Artículo 1.2</a:t>
            </a:r>
            <a:r>
              <a:rPr lang="es-ES" b="1" u="sng" dirty="0"/>
              <a:t>: Obligación de contemplar el fraude como infracción penal</a:t>
            </a:r>
          </a:p>
          <a:p>
            <a:endParaRPr lang="es-ES" dirty="0"/>
          </a:p>
          <a:p>
            <a:pPr algn="just"/>
            <a:r>
              <a:rPr lang="es-ES" sz="1600" b="1" dirty="0">
                <a:solidFill>
                  <a:schemeClr val="tx1">
                    <a:lumMod val="65000"/>
                    <a:lumOff val="35000"/>
                  </a:schemeClr>
                </a:solidFill>
              </a:rPr>
              <a:t>2. Sin perjuicio del aparado 2 del artículo 2, cada Estado miembro adoptará las </a:t>
            </a:r>
            <a:r>
              <a:rPr lang="es-ES" b="1" dirty="0">
                <a:solidFill>
                  <a:schemeClr val="tx1">
                    <a:lumMod val="65000"/>
                    <a:lumOff val="35000"/>
                  </a:schemeClr>
                </a:solidFill>
              </a:rPr>
              <a:t>medidas necesarias y adecuadas para trasladar al Derecho penal interno</a:t>
            </a:r>
            <a:r>
              <a:rPr lang="es-ES" sz="1600" b="1" dirty="0">
                <a:solidFill>
                  <a:schemeClr val="tx1">
                    <a:lumMod val="65000"/>
                    <a:lumOff val="35000"/>
                  </a:schemeClr>
                </a:solidFill>
              </a:rPr>
              <a:t> las disposiciones del apartado 1 d manera que los comportamientos que contemplan supongan una infracción penal</a:t>
            </a:r>
            <a:r>
              <a:rPr lang="es-ES" dirty="0">
                <a:solidFill>
                  <a:schemeClr val="tx1">
                    <a:lumMod val="65000"/>
                    <a:lumOff val="35000"/>
                  </a:schemeClr>
                </a:solidFill>
              </a:rPr>
              <a:t>.</a:t>
            </a:r>
          </a:p>
        </p:txBody>
      </p:sp>
      <p:pic>
        <p:nvPicPr>
          <p:cNvPr id="21" name="Imagen 20">
            <a:extLst>
              <a:ext uri="{FF2B5EF4-FFF2-40B4-BE49-F238E27FC236}">
                <a16:creationId xmlns:a16="http://schemas.microsoft.com/office/drawing/2014/main" id="{D146A063-13A1-472B-8DB9-8D311ACFB456}"/>
              </a:ext>
            </a:extLst>
          </p:cNvPr>
          <p:cNvPicPr/>
          <p:nvPr/>
        </p:nvPicPr>
        <p:blipFill>
          <a:blip r:embed="rId4">
            <a:extLst>
              <a:ext uri="{28A0092B-C50C-407E-A947-70E740481C1C}">
                <a14:useLocalDpi xmlns:a14="http://schemas.microsoft.com/office/drawing/2010/main" val="0"/>
              </a:ext>
            </a:extLst>
          </a:blip>
          <a:stretch>
            <a:fillRect/>
          </a:stretch>
        </p:blipFill>
        <p:spPr>
          <a:xfrm>
            <a:off x="1358407" y="316528"/>
            <a:ext cx="1514471" cy="1086679"/>
          </a:xfrm>
          <a:prstGeom prst="rect">
            <a:avLst/>
          </a:prstGeom>
        </p:spPr>
      </p:pic>
      <p:pic>
        <p:nvPicPr>
          <p:cNvPr id="22" name="Imagen 21">
            <a:extLst>
              <a:ext uri="{FF2B5EF4-FFF2-40B4-BE49-F238E27FC236}">
                <a16:creationId xmlns:a16="http://schemas.microsoft.com/office/drawing/2014/main" id="{771DA2B6-5007-4598-BE40-6A7210461BFD}"/>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941447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de logo AUREN">
            <a:extLst>
              <a:ext uri="{FF2B5EF4-FFF2-40B4-BE49-F238E27FC236}">
                <a16:creationId xmlns:a16="http://schemas.microsoft.com/office/drawing/2014/main" id="{476D5EE9-B596-467C-ADD9-46C6AC6DD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66" y="6333604"/>
            <a:ext cx="870645" cy="43436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04FF81A9-C351-468B-A7DB-065CB7BFA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7" name="CuadroTexto 6">
            <a:extLst>
              <a:ext uri="{FF2B5EF4-FFF2-40B4-BE49-F238E27FC236}">
                <a16:creationId xmlns:a16="http://schemas.microsoft.com/office/drawing/2014/main" id="{4D98F981-F4CB-4C24-ADD0-998670682829}"/>
              </a:ext>
            </a:extLst>
          </p:cNvPr>
          <p:cNvSpPr txBox="1"/>
          <p:nvPr/>
        </p:nvSpPr>
        <p:spPr>
          <a:xfrm>
            <a:off x="838200" y="2533937"/>
            <a:ext cx="10678297" cy="3046988"/>
          </a:xfrm>
          <a:prstGeom prst="rect">
            <a:avLst/>
          </a:prstGeom>
          <a:noFill/>
        </p:spPr>
        <p:txBody>
          <a:bodyPr wrap="square" rtlCol="0">
            <a:spAutoFit/>
          </a:bodyPr>
          <a:lstStyle/>
          <a:p>
            <a:r>
              <a:rPr lang="es-ES" b="1" u="sng" dirty="0">
                <a:solidFill>
                  <a:schemeClr val="accent6">
                    <a:lumMod val="50000"/>
                  </a:schemeClr>
                </a:solidFill>
              </a:rPr>
              <a:t>Artículo 2</a:t>
            </a:r>
            <a:r>
              <a:rPr lang="es-ES" b="1" u="sng" dirty="0"/>
              <a:t>: Obligación de prever sanciones efectivas, proporcionadas y disuasorias</a:t>
            </a:r>
          </a:p>
          <a:p>
            <a:endParaRPr lang="es-ES" dirty="0"/>
          </a:p>
          <a:p>
            <a:pPr marL="342900" indent="-342900" algn="just">
              <a:buAutoNum type="arabicPeriod"/>
            </a:pPr>
            <a:r>
              <a:rPr lang="es-ES" sz="1600" b="1" dirty="0">
                <a:solidFill>
                  <a:schemeClr val="tx1">
                    <a:lumMod val="65000"/>
                    <a:lumOff val="35000"/>
                  </a:schemeClr>
                </a:solidFill>
              </a:rPr>
              <a:t>Cada Estado miembro tomará las medidas necesarias para que los comportamientos que contempla el artículo 1, (…) les sean impuestas </a:t>
            </a:r>
            <a:r>
              <a:rPr lang="es-ES" sz="2000" b="1" u="sng" dirty="0">
                <a:solidFill>
                  <a:srgbClr val="C00000"/>
                </a:solidFill>
              </a:rPr>
              <a:t>sanciones penales </a:t>
            </a:r>
            <a:r>
              <a:rPr lang="es-ES" sz="1600" b="1" u="sng" dirty="0">
                <a:solidFill>
                  <a:schemeClr val="tx1">
                    <a:lumMod val="65000"/>
                    <a:lumOff val="35000"/>
                  </a:schemeClr>
                </a:solidFill>
              </a:rPr>
              <a:t>efectivas, proporcionadas y disuasorias</a:t>
            </a:r>
            <a:r>
              <a:rPr lang="es-ES" sz="1600" b="1" dirty="0">
                <a:solidFill>
                  <a:schemeClr val="tx1">
                    <a:lumMod val="65000"/>
                    <a:lumOff val="35000"/>
                  </a:schemeClr>
                </a:solidFill>
              </a:rPr>
              <a:t>, entre las que figuren, al menos en caso de fraude grave, </a:t>
            </a:r>
            <a:r>
              <a:rPr lang="es-ES" sz="1600" b="1" u="sng" dirty="0">
                <a:solidFill>
                  <a:schemeClr val="tx1">
                    <a:lumMod val="65000"/>
                    <a:lumOff val="35000"/>
                  </a:schemeClr>
                </a:solidFill>
              </a:rPr>
              <a:t>penas de privación de libertad </a:t>
            </a:r>
            <a:r>
              <a:rPr lang="es-ES" sz="1600" b="1" dirty="0">
                <a:solidFill>
                  <a:schemeClr val="tx1">
                    <a:lumMod val="65000"/>
                    <a:lumOff val="35000"/>
                  </a:schemeClr>
                </a:solidFill>
              </a:rPr>
              <a:t>que puedan dar lugar a la extradición, entendiéndose que debe considerarse como fraude grave </a:t>
            </a:r>
            <a:r>
              <a:rPr lang="es-ES" sz="1600" b="1" u="sng" dirty="0">
                <a:solidFill>
                  <a:schemeClr val="tx1">
                    <a:lumMod val="65000"/>
                    <a:lumOff val="35000"/>
                  </a:schemeClr>
                </a:solidFill>
              </a:rPr>
              <a:t>cualquier fraude que afecte a un montante mínimo a fijar por cada Estado miembro</a:t>
            </a:r>
            <a:r>
              <a:rPr lang="es-ES" sz="1600" b="1" dirty="0">
                <a:solidFill>
                  <a:schemeClr val="tx1">
                    <a:lumMod val="65000"/>
                    <a:lumOff val="35000"/>
                  </a:schemeClr>
                </a:solidFill>
              </a:rPr>
              <a:t>. Este montante mínimo no puede ser fijado en más de 50.000 euros</a:t>
            </a:r>
            <a:r>
              <a:rPr lang="es-ES" dirty="0">
                <a:solidFill>
                  <a:schemeClr val="tx1">
                    <a:lumMod val="65000"/>
                    <a:lumOff val="35000"/>
                  </a:schemeClr>
                </a:solidFill>
              </a:rPr>
              <a:t>.</a:t>
            </a:r>
          </a:p>
          <a:p>
            <a:pPr marL="342900" indent="-342900" algn="just">
              <a:buAutoNum type="arabicPeriod"/>
            </a:pPr>
            <a:endParaRPr lang="es-ES" dirty="0">
              <a:solidFill>
                <a:schemeClr val="tx1">
                  <a:lumMod val="65000"/>
                  <a:lumOff val="35000"/>
                </a:schemeClr>
              </a:solidFill>
            </a:endParaRPr>
          </a:p>
          <a:p>
            <a:pPr marL="342900" indent="-342900" algn="just">
              <a:buAutoNum type="arabicPeriod"/>
            </a:pPr>
            <a:r>
              <a:rPr lang="es-ES" sz="1600" b="1" dirty="0">
                <a:solidFill>
                  <a:schemeClr val="tx1">
                    <a:lumMod val="65000"/>
                    <a:lumOff val="35000"/>
                  </a:schemeClr>
                </a:solidFill>
              </a:rPr>
              <a:t>No obstante, un Estado miembro puede prever, para los casos de fraude leve por un importe total inferior a 4.000 euros y en el que no concurran circunstancias particulares de gravedad con arreglo a su legislación, </a:t>
            </a:r>
            <a:r>
              <a:rPr lang="es-ES" sz="1600" b="1" u="sng" dirty="0">
                <a:solidFill>
                  <a:schemeClr val="tx1">
                    <a:lumMod val="65000"/>
                    <a:lumOff val="35000"/>
                  </a:schemeClr>
                </a:solidFill>
              </a:rPr>
              <a:t>sanciones de carácter distinto a las contempladas en el apartado 1</a:t>
            </a:r>
            <a:r>
              <a:rPr lang="es-ES" sz="1600" b="1" dirty="0">
                <a:solidFill>
                  <a:schemeClr val="tx1">
                    <a:lumMod val="65000"/>
                    <a:lumOff val="35000"/>
                  </a:schemeClr>
                </a:solidFill>
              </a:rPr>
              <a:t>.</a:t>
            </a:r>
          </a:p>
        </p:txBody>
      </p:sp>
      <p:pic>
        <p:nvPicPr>
          <p:cNvPr id="10" name="Imagen 9">
            <a:extLst>
              <a:ext uri="{FF2B5EF4-FFF2-40B4-BE49-F238E27FC236}">
                <a16:creationId xmlns:a16="http://schemas.microsoft.com/office/drawing/2014/main" id="{083C9A85-5E11-4E51-84D8-A60FBDE4970A}"/>
              </a:ext>
            </a:extLst>
          </p:cNvPr>
          <p:cNvPicPr/>
          <p:nvPr/>
        </p:nvPicPr>
        <p:blipFill>
          <a:blip r:embed="rId4">
            <a:extLst>
              <a:ext uri="{28A0092B-C50C-407E-A947-70E740481C1C}">
                <a14:useLocalDpi xmlns:a14="http://schemas.microsoft.com/office/drawing/2010/main" val="0"/>
              </a:ext>
            </a:extLst>
          </a:blip>
          <a:stretch>
            <a:fillRect/>
          </a:stretch>
        </p:blipFill>
        <p:spPr>
          <a:xfrm>
            <a:off x="1347999" y="276266"/>
            <a:ext cx="1514471" cy="1086679"/>
          </a:xfrm>
          <a:prstGeom prst="rect">
            <a:avLst/>
          </a:prstGeom>
        </p:spPr>
      </p:pic>
      <p:pic>
        <p:nvPicPr>
          <p:cNvPr id="12" name="Imagen 11">
            <a:extLst>
              <a:ext uri="{FF2B5EF4-FFF2-40B4-BE49-F238E27FC236}">
                <a16:creationId xmlns:a16="http://schemas.microsoft.com/office/drawing/2014/main" id="{4024F66E-B01F-4966-9DD6-2DFE0C7278E1}"/>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50633"/>
            <a:ext cx="2924228" cy="630625"/>
          </a:xfrm>
          <a:prstGeom prst="rect">
            <a:avLst/>
          </a:prstGeom>
        </p:spPr>
      </p:pic>
      <p:sp>
        <p:nvSpPr>
          <p:cNvPr id="13" name="Título 1">
            <a:extLst>
              <a:ext uri="{FF2B5EF4-FFF2-40B4-BE49-F238E27FC236}">
                <a16:creationId xmlns:a16="http://schemas.microsoft.com/office/drawing/2014/main" id="{11FBD4A1-1E54-496C-BC9C-1D67C03411F8}"/>
              </a:ext>
            </a:extLst>
          </p:cNvPr>
          <p:cNvSpPr>
            <a:spLocks noGrp="1"/>
          </p:cNvSpPr>
          <p:nvPr>
            <p:ph type="title"/>
          </p:nvPr>
        </p:nvSpPr>
        <p:spPr>
          <a:xfrm>
            <a:off x="838200" y="1830215"/>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Sanción del fraude</a:t>
            </a:r>
          </a:p>
        </p:txBody>
      </p:sp>
    </p:spTree>
    <p:extLst>
      <p:ext uri="{BB962C8B-B14F-4D97-AF65-F5344CB8AC3E}">
        <p14:creationId xmlns:p14="http://schemas.microsoft.com/office/powerpoint/2010/main" val="4182106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de logo AUREN">
            <a:extLst>
              <a:ext uri="{FF2B5EF4-FFF2-40B4-BE49-F238E27FC236}">
                <a16:creationId xmlns:a16="http://schemas.microsoft.com/office/drawing/2014/main" id="{476D5EE9-B596-467C-ADD9-46C6AC6DD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66" y="6333604"/>
            <a:ext cx="870645" cy="43436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04FF81A9-C351-468B-A7DB-065CB7BFA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13" name="Título 1">
            <a:extLst>
              <a:ext uri="{FF2B5EF4-FFF2-40B4-BE49-F238E27FC236}">
                <a16:creationId xmlns:a16="http://schemas.microsoft.com/office/drawing/2014/main" id="{11FBD4A1-1E54-496C-BC9C-1D67C03411F8}"/>
              </a:ext>
            </a:extLst>
          </p:cNvPr>
          <p:cNvSpPr>
            <a:spLocks noGrp="1"/>
          </p:cNvSpPr>
          <p:nvPr>
            <p:ph type="title"/>
          </p:nvPr>
        </p:nvSpPr>
        <p:spPr>
          <a:xfrm>
            <a:off x="907772" y="1785074"/>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Sanción del fraude</a:t>
            </a:r>
          </a:p>
        </p:txBody>
      </p:sp>
      <p:sp>
        <p:nvSpPr>
          <p:cNvPr id="7" name="CuadroTexto 6">
            <a:extLst>
              <a:ext uri="{FF2B5EF4-FFF2-40B4-BE49-F238E27FC236}">
                <a16:creationId xmlns:a16="http://schemas.microsoft.com/office/drawing/2014/main" id="{4D98F981-F4CB-4C24-ADD0-998670682829}"/>
              </a:ext>
            </a:extLst>
          </p:cNvPr>
          <p:cNvSpPr txBox="1"/>
          <p:nvPr/>
        </p:nvSpPr>
        <p:spPr>
          <a:xfrm>
            <a:off x="838200" y="2533937"/>
            <a:ext cx="10678297" cy="369332"/>
          </a:xfrm>
          <a:prstGeom prst="rect">
            <a:avLst/>
          </a:prstGeom>
          <a:noFill/>
        </p:spPr>
        <p:txBody>
          <a:bodyPr wrap="square" rtlCol="0">
            <a:spAutoFit/>
          </a:bodyPr>
          <a:lstStyle/>
          <a:p>
            <a:r>
              <a:rPr lang="es-ES" b="1" u="sng" dirty="0">
                <a:solidFill>
                  <a:schemeClr val="accent6">
                    <a:lumMod val="50000"/>
                  </a:schemeClr>
                </a:solidFill>
              </a:rPr>
              <a:t>Fraude superior a 50.000 euros</a:t>
            </a:r>
            <a:r>
              <a:rPr lang="es-ES" b="1" dirty="0">
                <a:solidFill>
                  <a:schemeClr val="accent6">
                    <a:lumMod val="50000"/>
                  </a:schemeClr>
                </a:solidFill>
              </a:rPr>
              <a:t>               (“fraude grave”)</a:t>
            </a:r>
            <a:endParaRPr lang="es-ES" sz="1600" b="1" dirty="0">
              <a:solidFill>
                <a:schemeClr val="tx1">
                  <a:lumMod val="65000"/>
                  <a:lumOff val="35000"/>
                </a:schemeClr>
              </a:solidFill>
            </a:endParaRPr>
          </a:p>
        </p:txBody>
      </p:sp>
      <p:sp>
        <p:nvSpPr>
          <p:cNvPr id="8" name="CuadroTexto 7">
            <a:extLst>
              <a:ext uri="{FF2B5EF4-FFF2-40B4-BE49-F238E27FC236}">
                <a16:creationId xmlns:a16="http://schemas.microsoft.com/office/drawing/2014/main" id="{353B7CAE-E8A8-4ED2-8F32-62B4E8FD55FA}"/>
              </a:ext>
            </a:extLst>
          </p:cNvPr>
          <p:cNvSpPr txBox="1"/>
          <p:nvPr/>
        </p:nvSpPr>
        <p:spPr>
          <a:xfrm>
            <a:off x="2545492" y="3153882"/>
            <a:ext cx="5812842" cy="307777"/>
          </a:xfrm>
          <a:prstGeom prst="rect">
            <a:avLst/>
          </a:prstGeom>
          <a:noFill/>
        </p:spPr>
        <p:txBody>
          <a:bodyPr wrap="square" rtlCol="0">
            <a:spAutoFit/>
          </a:bodyPr>
          <a:lstStyle/>
          <a:p>
            <a:r>
              <a:rPr lang="es-ES" sz="1400" b="1" dirty="0">
                <a:solidFill>
                  <a:schemeClr val="tx1">
                    <a:lumMod val="65000"/>
                    <a:lumOff val="35000"/>
                  </a:schemeClr>
                </a:solidFill>
              </a:rPr>
              <a:t>Sanción penal y necesariamente pena privativa de libertad.</a:t>
            </a:r>
          </a:p>
        </p:txBody>
      </p:sp>
      <p:sp>
        <p:nvSpPr>
          <p:cNvPr id="9" name="CuadroTexto 8">
            <a:extLst>
              <a:ext uri="{FF2B5EF4-FFF2-40B4-BE49-F238E27FC236}">
                <a16:creationId xmlns:a16="http://schemas.microsoft.com/office/drawing/2014/main" id="{F1CEC987-BEA6-4F85-846A-FBE51752496B}"/>
              </a:ext>
            </a:extLst>
          </p:cNvPr>
          <p:cNvSpPr txBox="1"/>
          <p:nvPr/>
        </p:nvSpPr>
        <p:spPr>
          <a:xfrm>
            <a:off x="838199" y="3979547"/>
            <a:ext cx="10678297" cy="369332"/>
          </a:xfrm>
          <a:prstGeom prst="rect">
            <a:avLst/>
          </a:prstGeom>
          <a:noFill/>
        </p:spPr>
        <p:txBody>
          <a:bodyPr wrap="square" rtlCol="0">
            <a:spAutoFit/>
          </a:bodyPr>
          <a:lstStyle/>
          <a:p>
            <a:r>
              <a:rPr lang="es-ES" b="1" u="sng" dirty="0">
                <a:solidFill>
                  <a:schemeClr val="accent6">
                    <a:lumMod val="50000"/>
                  </a:schemeClr>
                </a:solidFill>
              </a:rPr>
              <a:t>Fraude entre 4.000 y 50.000 euros</a:t>
            </a:r>
            <a:endParaRPr lang="es-ES" sz="1600" b="1" dirty="0">
              <a:solidFill>
                <a:schemeClr val="tx1">
                  <a:lumMod val="65000"/>
                  <a:lumOff val="35000"/>
                </a:schemeClr>
              </a:solidFill>
            </a:endParaRPr>
          </a:p>
        </p:txBody>
      </p:sp>
      <p:sp>
        <p:nvSpPr>
          <p:cNvPr id="14" name="CuadroTexto 13">
            <a:extLst>
              <a:ext uri="{FF2B5EF4-FFF2-40B4-BE49-F238E27FC236}">
                <a16:creationId xmlns:a16="http://schemas.microsoft.com/office/drawing/2014/main" id="{D3428E1C-EC20-4F18-902E-B54F8895D923}"/>
              </a:ext>
            </a:extLst>
          </p:cNvPr>
          <p:cNvSpPr txBox="1"/>
          <p:nvPr/>
        </p:nvSpPr>
        <p:spPr>
          <a:xfrm>
            <a:off x="2545491" y="4619947"/>
            <a:ext cx="5812842" cy="307777"/>
          </a:xfrm>
          <a:prstGeom prst="rect">
            <a:avLst/>
          </a:prstGeom>
          <a:noFill/>
        </p:spPr>
        <p:txBody>
          <a:bodyPr wrap="square" rtlCol="0">
            <a:spAutoFit/>
          </a:bodyPr>
          <a:lstStyle/>
          <a:p>
            <a:r>
              <a:rPr lang="es-ES" sz="1400" b="1" dirty="0">
                <a:solidFill>
                  <a:schemeClr val="tx1">
                    <a:lumMod val="65000"/>
                    <a:lumOff val="35000"/>
                  </a:schemeClr>
                </a:solidFill>
              </a:rPr>
              <a:t>Sanción penal, pero no necesariamente privativa de libertad.</a:t>
            </a:r>
          </a:p>
        </p:txBody>
      </p:sp>
      <p:sp>
        <p:nvSpPr>
          <p:cNvPr id="15" name="CuadroTexto 14">
            <a:extLst>
              <a:ext uri="{FF2B5EF4-FFF2-40B4-BE49-F238E27FC236}">
                <a16:creationId xmlns:a16="http://schemas.microsoft.com/office/drawing/2014/main" id="{460A2B8F-D08D-4212-B9A6-E264CEF0503A}"/>
              </a:ext>
            </a:extLst>
          </p:cNvPr>
          <p:cNvSpPr txBox="1"/>
          <p:nvPr/>
        </p:nvSpPr>
        <p:spPr>
          <a:xfrm>
            <a:off x="838199" y="5396869"/>
            <a:ext cx="10678297" cy="369332"/>
          </a:xfrm>
          <a:prstGeom prst="rect">
            <a:avLst/>
          </a:prstGeom>
          <a:noFill/>
        </p:spPr>
        <p:txBody>
          <a:bodyPr wrap="square" rtlCol="0">
            <a:spAutoFit/>
          </a:bodyPr>
          <a:lstStyle/>
          <a:p>
            <a:r>
              <a:rPr lang="es-ES" b="1" u="sng" dirty="0">
                <a:solidFill>
                  <a:schemeClr val="accent6">
                    <a:lumMod val="50000"/>
                  </a:schemeClr>
                </a:solidFill>
              </a:rPr>
              <a:t>Fraude inferior a 4.000 euros</a:t>
            </a:r>
            <a:r>
              <a:rPr lang="es-ES" b="1" dirty="0">
                <a:solidFill>
                  <a:schemeClr val="accent6">
                    <a:lumMod val="50000"/>
                  </a:schemeClr>
                </a:solidFill>
              </a:rPr>
              <a:t>                (“fraude leve”)</a:t>
            </a:r>
            <a:endParaRPr lang="es-ES" sz="1600" b="1" dirty="0">
              <a:solidFill>
                <a:schemeClr val="tx1">
                  <a:lumMod val="65000"/>
                  <a:lumOff val="35000"/>
                </a:schemeClr>
              </a:solidFill>
            </a:endParaRPr>
          </a:p>
        </p:txBody>
      </p:sp>
      <p:sp>
        <p:nvSpPr>
          <p:cNvPr id="16" name="CuadroTexto 15">
            <a:extLst>
              <a:ext uri="{FF2B5EF4-FFF2-40B4-BE49-F238E27FC236}">
                <a16:creationId xmlns:a16="http://schemas.microsoft.com/office/drawing/2014/main" id="{926391F2-C36D-4D7E-A681-11B42A936502}"/>
              </a:ext>
            </a:extLst>
          </p:cNvPr>
          <p:cNvSpPr txBox="1"/>
          <p:nvPr/>
        </p:nvSpPr>
        <p:spPr>
          <a:xfrm>
            <a:off x="2545492" y="6004003"/>
            <a:ext cx="8971004" cy="307777"/>
          </a:xfrm>
          <a:prstGeom prst="rect">
            <a:avLst/>
          </a:prstGeom>
          <a:noFill/>
        </p:spPr>
        <p:txBody>
          <a:bodyPr wrap="square" rtlCol="0">
            <a:spAutoFit/>
          </a:bodyPr>
          <a:lstStyle/>
          <a:p>
            <a:r>
              <a:rPr lang="es-ES" sz="1400" b="1" dirty="0">
                <a:solidFill>
                  <a:schemeClr val="tx1">
                    <a:lumMod val="65000"/>
                    <a:lumOff val="35000"/>
                  </a:schemeClr>
                </a:solidFill>
              </a:rPr>
              <a:t>Necesariamente sanción, pero no tiene por qué ser de naturaleza penal (posibilidad de sanción administrativa).</a:t>
            </a:r>
          </a:p>
        </p:txBody>
      </p:sp>
      <p:cxnSp>
        <p:nvCxnSpPr>
          <p:cNvPr id="3" name="Conector recto de flecha 2">
            <a:extLst>
              <a:ext uri="{FF2B5EF4-FFF2-40B4-BE49-F238E27FC236}">
                <a16:creationId xmlns:a16="http://schemas.microsoft.com/office/drawing/2014/main" id="{7A37AD9D-44A1-4AA3-9CC8-E7C6ADE631C3}"/>
              </a:ext>
            </a:extLst>
          </p:cNvPr>
          <p:cNvCxnSpPr/>
          <p:nvPr/>
        </p:nvCxnSpPr>
        <p:spPr>
          <a:xfrm>
            <a:off x="3991232" y="2730843"/>
            <a:ext cx="471882"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AA37A58-D0AF-4550-9BCC-36F1E0947F0C}"/>
              </a:ext>
            </a:extLst>
          </p:cNvPr>
          <p:cNvCxnSpPr/>
          <p:nvPr/>
        </p:nvCxnSpPr>
        <p:spPr>
          <a:xfrm>
            <a:off x="3859427" y="5614086"/>
            <a:ext cx="471882"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angular 5">
            <a:extLst>
              <a:ext uri="{FF2B5EF4-FFF2-40B4-BE49-F238E27FC236}">
                <a16:creationId xmlns:a16="http://schemas.microsoft.com/office/drawing/2014/main" id="{7665E6E8-5ABC-4C97-8401-FF8A0F02F850}"/>
              </a:ext>
            </a:extLst>
          </p:cNvPr>
          <p:cNvCxnSpPr/>
          <p:nvPr/>
        </p:nvCxnSpPr>
        <p:spPr>
          <a:xfrm>
            <a:off x="1653745" y="2980317"/>
            <a:ext cx="891747" cy="327454"/>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a:extLst>
              <a:ext uri="{FF2B5EF4-FFF2-40B4-BE49-F238E27FC236}">
                <a16:creationId xmlns:a16="http://schemas.microsoft.com/office/drawing/2014/main" id="{E4A3479E-F341-4833-92B4-BC401BCA5B31}"/>
              </a:ext>
            </a:extLst>
          </p:cNvPr>
          <p:cNvCxnSpPr/>
          <p:nvPr/>
        </p:nvCxnSpPr>
        <p:spPr>
          <a:xfrm>
            <a:off x="1660328" y="4435469"/>
            <a:ext cx="891747" cy="327454"/>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E8C48DB2-9655-4A9E-92E6-558E6BE61030}"/>
              </a:ext>
            </a:extLst>
          </p:cNvPr>
          <p:cNvCxnSpPr/>
          <p:nvPr/>
        </p:nvCxnSpPr>
        <p:spPr>
          <a:xfrm>
            <a:off x="1660329" y="5827168"/>
            <a:ext cx="891747" cy="327454"/>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n 21">
            <a:extLst>
              <a:ext uri="{FF2B5EF4-FFF2-40B4-BE49-F238E27FC236}">
                <a16:creationId xmlns:a16="http://schemas.microsoft.com/office/drawing/2014/main" id="{52B34FEF-8A69-41BE-8D82-31E797F7DD9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563687" y="2706199"/>
            <a:ext cx="4529224" cy="2546695"/>
          </a:xfrm>
          <a:prstGeom prst="rect">
            <a:avLst/>
          </a:prstGeom>
        </p:spPr>
      </p:pic>
      <p:pic>
        <p:nvPicPr>
          <p:cNvPr id="25" name="Imagen 24">
            <a:extLst>
              <a:ext uri="{FF2B5EF4-FFF2-40B4-BE49-F238E27FC236}">
                <a16:creationId xmlns:a16="http://schemas.microsoft.com/office/drawing/2014/main" id="{9C6C843A-53E3-4619-B57E-90B99046CBB1}"/>
              </a:ext>
            </a:extLst>
          </p:cNvPr>
          <p:cNvPicPr/>
          <p:nvPr/>
        </p:nvPicPr>
        <p:blipFill>
          <a:blip r:embed="rId6">
            <a:extLst>
              <a:ext uri="{28A0092B-C50C-407E-A947-70E740481C1C}">
                <a14:useLocalDpi xmlns:a14="http://schemas.microsoft.com/office/drawing/2010/main" val="0"/>
              </a:ext>
            </a:extLst>
          </a:blip>
          <a:stretch>
            <a:fillRect/>
          </a:stretch>
        </p:blipFill>
        <p:spPr>
          <a:xfrm>
            <a:off x="1348965" y="337719"/>
            <a:ext cx="1514471" cy="1086679"/>
          </a:xfrm>
          <a:prstGeom prst="rect">
            <a:avLst/>
          </a:prstGeom>
        </p:spPr>
      </p:pic>
      <p:pic>
        <p:nvPicPr>
          <p:cNvPr id="26" name="Imagen 25">
            <a:extLst>
              <a:ext uri="{FF2B5EF4-FFF2-40B4-BE49-F238E27FC236}">
                <a16:creationId xmlns:a16="http://schemas.microsoft.com/office/drawing/2014/main" id="{891F0527-01D5-4BC3-9E4F-9F2DBBDC1A59}"/>
              </a:ext>
            </a:extLst>
          </p:cNvPr>
          <p:cNvPicPr/>
          <p:nvPr/>
        </p:nvPicPr>
        <p:blipFill>
          <a:blip r:embed="rId7">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105064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de logo AUREN">
            <a:extLst>
              <a:ext uri="{FF2B5EF4-FFF2-40B4-BE49-F238E27FC236}">
                <a16:creationId xmlns:a16="http://schemas.microsoft.com/office/drawing/2014/main" id="{476D5EE9-B596-467C-ADD9-46C6AC6DD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66" y="6333604"/>
            <a:ext cx="870645" cy="43436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FB6756B1-6BF2-4C4E-9B4B-4988BACBD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13" name="Título 1">
            <a:extLst>
              <a:ext uri="{FF2B5EF4-FFF2-40B4-BE49-F238E27FC236}">
                <a16:creationId xmlns:a16="http://schemas.microsoft.com/office/drawing/2014/main" id="{D5496CB0-2CF8-40B2-9E35-1170535B7E4B}"/>
              </a:ext>
            </a:extLst>
          </p:cNvPr>
          <p:cNvSpPr>
            <a:spLocks noGrp="1"/>
          </p:cNvSpPr>
          <p:nvPr>
            <p:ph type="title"/>
          </p:nvPr>
        </p:nvSpPr>
        <p:spPr>
          <a:xfrm>
            <a:off x="838200" y="1907374"/>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Sanción del fraude</a:t>
            </a:r>
          </a:p>
        </p:txBody>
      </p:sp>
      <p:sp>
        <p:nvSpPr>
          <p:cNvPr id="14" name="CuadroTexto 13">
            <a:extLst>
              <a:ext uri="{FF2B5EF4-FFF2-40B4-BE49-F238E27FC236}">
                <a16:creationId xmlns:a16="http://schemas.microsoft.com/office/drawing/2014/main" id="{439D5160-E878-4E3D-94F0-3F265070619F}"/>
              </a:ext>
            </a:extLst>
          </p:cNvPr>
          <p:cNvSpPr txBox="1"/>
          <p:nvPr/>
        </p:nvSpPr>
        <p:spPr>
          <a:xfrm>
            <a:off x="838200" y="2533937"/>
            <a:ext cx="10678297" cy="3847207"/>
          </a:xfrm>
          <a:prstGeom prst="rect">
            <a:avLst/>
          </a:prstGeom>
          <a:noFill/>
        </p:spPr>
        <p:txBody>
          <a:bodyPr wrap="square" rtlCol="0">
            <a:spAutoFit/>
          </a:bodyPr>
          <a:lstStyle/>
          <a:p>
            <a:r>
              <a:rPr lang="es-ES" sz="2000" b="1" dirty="0">
                <a:solidFill>
                  <a:srgbClr val="C00000"/>
                </a:solidFill>
              </a:rPr>
              <a:t>2) Código Penal.</a:t>
            </a:r>
          </a:p>
          <a:p>
            <a:endParaRPr lang="es-ES" sz="1600" b="1" dirty="0">
              <a:solidFill>
                <a:schemeClr val="tx1">
                  <a:lumMod val="50000"/>
                  <a:lumOff val="50000"/>
                </a:schemeClr>
              </a:solidFill>
            </a:endParaRPr>
          </a:p>
          <a:p>
            <a:r>
              <a:rPr lang="es-ES" sz="1600" b="1" u="sng" dirty="0"/>
              <a:t>TÍTULO XIV, De los delitos contra la Hacienda Pública y contra la Seguridad Social.</a:t>
            </a:r>
          </a:p>
          <a:p>
            <a:endParaRPr lang="es-ES" sz="1600" b="1" dirty="0">
              <a:solidFill>
                <a:schemeClr val="tx1">
                  <a:lumMod val="50000"/>
                  <a:lumOff val="50000"/>
                </a:schemeClr>
              </a:solidFill>
            </a:endParaRPr>
          </a:p>
          <a:p>
            <a:r>
              <a:rPr lang="es-ES" sz="1600" b="1" dirty="0"/>
              <a:t>Artículo 305</a:t>
            </a:r>
            <a:r>
              <a:rPr lang="es-ES" sz="1600" b="1" dirty="0">
                <a:solidFill>
                  <a:schemeClr val="tx1">
                    <a:lumMod val="50000"/>
                    <a:lumOff val="50000"/>
                  </a:schemeClr>
                </a:solidFill>
              </a:rPr>
              <a:t>. Fraude a la Hacienda Pública (“fraude fiscal”).</a:t>
            </a:r>
          </a:p>
          <a:p>
            <a:endParaRPr lang="es-ES" sz="1600" b="1" dirty="0">
              <a:solidFill>
                <a:schemeClr val="tx1">
                  <a:lumMod val="50000"/>
                  <a:lumOff val="50000"/>
                </a:schemeClr>
              </a:solidFill>
            </a:endParaRPr>
          </a:p>
          <a:p>
            <a:r>
              <a:rPr lang="es-ES" sz="1600" b="1" dirty="0">
                <a:solidFill>
                  <a:srgbClr val="FF0000"/>
                </a:solidFill>
              </a:rPr>
              <a:t>Artículo 306. Fraude a los presupuestos generales de la Unión Europea.</a:t>
            </a:r>
          </a:p>
          <a:p>
            <a:endParaRPr lang="es-ES" sz="1600" b="1" dirty="0">
              <a:solidFill>
                <a:schemeClr val="tx1">
                  <a:lumMod val="50000"/>
                  <a:lumOff val="50000"/>
                </a:schemeClr>
              </a:solidFill>
            </a:endParaRPr>
          </a:p>
          <a:p>
            <a:r>
              <a:rPr lang="es-ES" sz="1600" b="1" dirty="0"/>
              <a:t>Artículo 307</a:t>
            </a:r>
            <a:r>
              <a:rPr lang="es-ES" sz="1600" b="1" dirty="0">
                <a:solidFill>
                  <a:schemeClr val="tx1">
                    <a:lumMod val="50000"/>
                    <a:lumOff val="50000"/>
                  </a:schemeClr>
                </a:solidFill>
              </a:rPr>
              <a:t>. Fraude a la Seguridad Social.</a:t>
            </a:r>
          </a:p>
          <a:p>
            <a:endParaRPr lang="es-ES" sz="1600" b="1" dirty="0">
              <a:solidFill>
                <a:schemeClr val="tx1">
                  <a:lumMod val="50000"/>
                  <a:lumOff val="50000"/>
                </a:schemeClr>
              </a:solidFill>
            </a:endParaRPr>
          </a:p>
          <a:p>
            <a:r>
              <a:rPr lang="es-ES" sz="1600" b="1" dirty="0"/>
              <a:t>Artículo 307 ter</a:t>
            </a:r>
            <a:r>
              <a:rPr lang="es-ES" sz="1600" b="1" dirty="0">
                <a:solidFill>
                  <a:schemeClr val="tx1">
                    <a:lumMod val="50000"/>
                    <a:lumOff val="50000"/>
                  </a:schemeClr>
                </a:solidFill>
              </a:rPr>
              <a:t>. Disfrute indebido de prestaciones del sistema de la Seguridad Social.</a:t>
            </a:r>
          </a:p>
          <a:p>
            <a:endParaRPr lang="es-ES" sz="1600" b="1" dirty="0">
              <a:solidFill>
                <a:schemeClr val="tx1">
                  <a:lumMod val="50000"/>
                  <a:lumOff val="50000"/>
                </a:schemeClr>
              </a:solidFill>
            </a:endParaRPr>
          </a:p>
          <a:p>
            <a:r>
              <a:rPr lang="es-ES" sz="1600" b="1" dirty="0"/>
              <a:t>Artículo 308</a:t>
            </a:r>
            <a:r>
              <a:rPr lang="es-ES" sz="1600" b="1" dirty="0">
                <a:solidFill>
                  <a:schemeClr val="tx1">
                    <a:lumMod val="50000"/>
                    <a:lumOff val="50000"/>
                  </a:schemeClr>
                </a:solidFill>
              </a:rPr>
              <a:t>. Fraude de ayudas y subvenciones públicas (sólo subvenciones nacionales).</a:t>
            </a:r>
          </a:p>
          <a:p>
            <a:endParaRPr lang="es-ES" sz="1600" b="1" dirty="0">
              <a:solidFill>
                <a:schemeClr val="tx1">
                  <a:lumMod val="50000"/>
                  <a:lumOff val="50000"/>
                </a:schemeClr>
              </a:solidFill>
            </a:endParaRPr>
          </a:p>
          <a:p>
            <a:r>
              <a:rPr lang="es-ES" sz="1600" b="1" dirty="0"/>
              <a:t>Artículo 310</a:t>
            </a:r>
            <a:r>
              <a:rPr lang="es-ES" sz="1600" b="1" dirty="0">
                <a:solidFill>
                  <a:schemeClr val="tx1">
                    <a:lumMod val="50000"/>
                    <a:lumOff val="50000"/>
                  </a:schemeClr>
                </a:solidFill>
              </a:rPr>
              <a:t>. Incumplimiento de obligaciones contables establecidas en la Ley Tributaria.</a:t>
            </a:r>
          </a:p>
        </p:txBody>
      </p:sp>
      <p:sp>
        <p:nvSpPr>
          <p:cNvPr id="2" name="Flecha: a la derecha 1">
            <a:extLst>
              <a:ext uri="{FF2B5EF4-FFF2-40B4-BE49-F238E27FC236}">
                <a16:creationId xmlns:a16="http://schemas.microsoft.com/office/drawing/2014/main" id="{363A89F7-47A7-45AB-BE2F-386D7F086733}"/>
              </a:ext>
            </a:extLst>
          </p:cNvPr>
          <p:cNvSpPr/>
          <p:nvPr/>
        </p:nvSpPr>
        <p:spPr>
          <a:xfrm rot="10800000">
            <a:off x="7208343" y="4085789"/>
            <a:ext cx="1309816" cy="321276"/>
          </a:xfrm>
          <a:prstGeom prst="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3008F9CD-B0D4-4EB6-93D5-038120ECF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015" y="3340354"/>
            <a:ext cx="1490870" cy="1490870"/>
          </a:xfrm>
          <a:prstGeom prst="rect">
            <a:avLst/>
          </a:prstGeom>
        </p:spPr>
      </p:pic>
      <p:pic>
        <p:nvPicPr>
          <p:cNvPr id="12" name="Imagen 11">
            <a:extLst>
              <a:ext uri="{FF2B5EF4-FFF2-40B4-BE49-F238E27FC236}">
                <a16:creationId xmlns:a16="http://schemas.microsoft.com/office/drawing/2014/main" id="{E966E97A-A83E-4987-80CE-5BC69CABBFD4}"/>
              </a:ext>
            </a:extLst>
          </p:cNvPr>
          <p:cNvPicPr/>
          <p:nvPr/>
        </p:nvPicPr>
        <p:blipFill>
          <a:blip r:embed="rId5">
            <a:extLst>
              <a:ext uri="{28A0092B-C50C-407E-A947-70E740481C1C}">
                <a14:useLocalDpi xmlns:a14="http://schemas.microsoft.com/office/drawing/2010/main" val="0"/>
              </a:ext>
            </a:extLst>
          </a:blip>
          <a:stretch>
            <a:fillRect/>
          </a:stretch>
        </p:blipFill>
        <p:spPr>
          <a:xfrm>
            <a:off x="1294990" y="276266"/>
            <a:ext cx="1514471" cy="1086679"/>
          </a:xfrm>
          <a:prstGeom prst="rect">
            <a:avLst/>
          </a:prstGeom>
        </p:spPr>
      </p:pic>
      <p:pic>
        <p:nvPicPr>
          <p:cNvPr id="18" name="Imagen 17">
            <a:extLst>
              <a:ext uri="{FF2B5EF4-FFF2-40B4-BE49-F238E27FC236}">
                <a16:creationId xmlns:a16="http://schemas.microsoft.com/office/drawing/2014/main" id="{E7E30552-178F-4E74-807D-5ACD4F53FF05}"/>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529150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de logo AUREN">
            <a:extLst>
              <a:ext uri="{FF2B5EF4-FFF2-40B4-BE49-F238E27FC236}">
                <a16:creationId xmlns:a16="http://schemas.microsoft.com/office/drawing/2014/main" id="{476D5EE9-B596-467C-ADD9-46C6AC6DD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66" y="6333604"/>
            <a:ext cx="870645" cy="43436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FB6756B1-6BF2-4C4E-9B4B-4988BACBDC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13" name="Título 1">
            <a:extLst>
              <a:ext uri="{FF2B5EF4-FFF2-40B4-BE49-F238E27FC236}">
                <a16:creationId xmlns:a16="http://schemas.microsoft.com/office/drawing/2014/main" id="{D5496CB0-2CF8-40B2-9E35-1170535B7E4B}"/>
              </a:ext>
            </a:extLst>
          </p:cNvPr>
          <p:cNvSpPr>
            <a:spLocks noGrp="1"/>
          </p:cNvSpPr>
          <p:nvPr>
            <p:ph type="title"/>
          </p:nvPr>
        </p:nvSpPr>
        <p:spPr>
          <a:xfrm>
            <a:off x="838200" y="1824887"/>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Sanción del fraude</a:t>
            </a:r>
          </a:p>
        </p:txBody>
      </p:sp>
      <p:sp>
        <p:nvSpPr>
          <p:cNvPr id="3" name="Rectángulo 2">
            <a:extLst>
              <a:ext uri="{FF2B5EF4-FFF2-40B4-BE49-F238E27FC236}">
                <a16:creationId xmlns:a16="http://schemas.microsoft.com/office/drawing/2014/main" id="{3E2B59B8-D554-45A8-A546-C09A117D0F89}"/>
              </a:ext>
            </a:extLst>
          </p:cNvPr>
          <p:cNvSpPr/>
          <p:nvPr/>
        </p:nvSpPr>
        <p:spPr>
          <a:xfrm>
            <a:off x="838200" y="2339627"/>
            <a:ext cx="10690654" cy="3847335"/>
          </a:xfrm>
          <a:prstGeom prst="rect">
            <a:avLst/>
          </a:prstGeom>
        </p:spPr>
        <p:txBody>
          <a:bodyPr wrap="square">
            <a:spAutoFit/>
          </a:bodyPr>
          <a:lstStyle/>
          <a:p>
            <a:pPr algn="just">
              <a:lnSpc>
                <a:spcPct val="110000"/>
              </a:lnSpc>
              <a:spcAft>
                <a:spcPts val="600"/>
              </a:spcAft>
            </a:pPr>
            <a:r>
              <a:rPr lang="es-ES" dirty="0"/>
              <a:t> </a:t>
            </a:r>
            <a:r>
              <a:rPr lang="es-ES" sz="2000" b="1" dirty="0"/>
              <a:t>Artículo 306</a:t>
            </a:r>
          </a:p>
          <a:p>
            <a:pPr algn="just">
              <a:lnSpc>
                <a:spcPct val="110000"/>
              </a:lnSpc>
              <a:spcAft>
                <a:spcPts val="600"/>
              </a:spcAft>
            </a:pPr>
            <a:endParaRPr lang="es-ES" dirty="0"/>
          </a:p>
          <a:p>
            <a:pPr algn="just">
              <a:lnSpc>
                <a:spcPct val="110000"/>
              </a:lnSpc>
              <a:spcAft>
                <a:spcPts val="600"/>
              </a:spcAft>
            </a:pPr>
            <a:r>
              <a:rPr lang="es-ES" sz="1600" b="1" dirty="0">
                <a:solidFill>
                  <a:schemeClr val="tx1">
                    <a:lumMod val="50000"/>
                    <a:lumOff val="50000"/>
                  </a:schemeClr>
                </a:solidFill>
              </a:rPr>
              <a:t>El que por acción u omisión de fraude a los presupuestos generales de la Unión Europea u otros administrados por ésta, </a:t>
            </a:r>
            <a:r>
              <a:rPr lang="es-ES" b="1" dirty="0">
                <a:solidFill>
                  <a:schemeClr val="tx1">
                    <a:lumMod val="50000"/>
                    <a:lumOff val="50000"/>
                  </a:schemeClr>
                </a:solidFill>
              </a:rPr>
              <a:t>en cuantía </a:t>
            </a:r>
            <a:r>
              <a:rPr lang="es-ES" b="1" u="sng" dirty="0"/>
              <a:t>superior a cincuenta mil euros</a:t>
            </a:r>
            <a:r>
              <a:rPr lang="es-ES" sz="1600" b="1" dirty="0">
                <a:solidFill>
                  <a:schemeClr val="tx1">
                    <a:lumMod val="50000"/>
                    <a:lumOff val="50000"/>
                  </a:schemeClr>
                </a:solidFill>
              </a:rPr>
              <a:t>, eludiendo, fuera de los casos contemplados en el apartado 3 del artículo 305, el pago de cantidades que se deban ingresar, </a:t>
            </a:r>
            <a:r>
              <a:rPr lang="es-ES" b="1" dirty="0"/>
              <a:t>dando a los fondos obtenidos una aplicación distinta de aquella a que estuvieren destinados</a:t>
            </a:r>
            <a:r>
              <a:rPr lang="es-ES" sz="1600" b="1" dirty="0">
                <a:solidFill>
                  <a:schemeClr val="tx1">
                    <a:lumMod val="50000"/>
                    <a:lumOff val="50000"/>
                  </a:schemeClr>
                </a:solidFill>
              </a:rPr>
              <a:t> u </a:t>
            </a:r>
            <a:r>
              <a:rPr lang="es-ES" b="1" dirty="0"/>
              <a:t>obteniendo indebidamente fondos falseando las condiciones requeridas para su concesión</a:t>
            </a:r>
            <a:r>
              <a:rPr lang="es-ES" sz="1600" b="1" dirty="0">
                <a:solidFill>
                  <a:schemeClr val="tx1">
                    <a:lumMod val="50000"/>
                    <a:lumOff val="50000"/>
                  </a:schemeClr>
                </a:solidFill>
              </a:rPr>
              <a:t> u </a:t>
            </a:r>
            <a:r>
              <a:rPr lang="es-ES" b="1" dirty="0"/>
              <a:t>ocultando las que la hubieran impedido</a:t>
            </a:r>
            <a:r>
              <a:rPr lang="es-ES" sz="1600" b="1" dirty="0">
                <a:solidFill>
                  <a:schemeClr val="tx1">
                    <a:lumMod val="50000"/>
                    <a:lumOff val="50000"/>
                  </a:schemeClr>
                </a:solidFill>
              </a:rPr>
              <a:t>, será castigado con</a:t>
            </a:r>
          </a:p>
          <a:p>
            <a:pPr marL="285750" indent="-285750" algn="just">
              <a:lnSpc>
                <a:spcPct val="110000"/>
              </a:lnSpc>
              <a:spcAft>
                <a:spcPts val="600"/>
              </a:spcAft>
              <a:buFontTx/>
              <a:buChar char="-"/>
            </a:pPr>
            <a:r>
              <a:rPr lang="es-ES" sz="1600" b="1" dirty="0">
                <a:solidFill>
                  <a:schemeClr val="tx1">
                    <a:lumMod val="50000"/>
                    <a:lumOff val="50000"/>
                  </a:schemeClr>
                </a:solidFill>
              </a:rPr>
              <a:t>la </a:t>
            </a:r>
            <a:r>
              <a:rPr lang="es-ES" b="1" dirty="0">
                <a:solidFill>
                  <a:srgbClr val="FF0000"/>
                </a:solidFill>
              </a:rPr>
              <a:t>pena de prisión de uno a cinco años y multa </a:t>
            </a:r>
            <a:r>
              <a:rPr lang="es-ES" sz="1600" b="1" dirty="0">
                <a:solidFill>
                  <a:schemeClr val="tx1">
                    <a:lumMod val="50000"/>
                    <a:lumOff val="50000"/>
                  </a:schemeClr>
                </a:solidFill>
              </a:rPr>
              <a:t>del tanto al séxtuplo de la citada cuantía y</a:t>
            </a:r>
          </a:p>
          <a:p>
            <a:pPr marL="285750" indent="-285750" algn="just">
              <a:lnSpc>
                <a:spcPct val="110000"/>
              </a:lnSpc>
              <a:spcAft>
                <a:spcPts val="600"/>
              </a:spcAft>
              <a:buFontTx/>
              <a:buChar char="-"/>
            </a:pPr>
            <a:r>
              <a:rPr lang="es-ES" sz="1600" b="1" dirty="0">
                <a:solidFill>
                  <a:schemeClr val="tx1">
                    <a:lumMod val="50000"/>
                    <a:lumOff val="50000"/>
                  </a:schemeClr>
                </a:solidFill>
              </a:rPr>
              <a:t>la </a:t>
            </a:r>
            <a:r>
              <a:rPr lang="es-ES" b="1" dirty="0">
                <a:solidFill>
                  <a:srgbClr val="FF0000"/>
                </a:solidFill>
              </a:rPr>
              <a:t>pérdida de la posibilidad de obtener subvenciones o ayudas públicas y</a:t>
            </a:r>
          </a:p>
          <a:p>
            <a:pPr marL="285750" indent="-285750" algn="just">
              <a:lnSpc>
                <a:spcPct val="110000"/>
              </a:lnSpc>
              <a:spcAft>
                <a:spcPts val="600"/>
              </a:spcAft>
              <a:buFontTx/>
              <a:buChar char="-"/>
            </a:pPr>
            <a:r>
              <a:rPr lang="es-ES" b="1" dirty="0">
                <a:solidFill>
                  <a:srgbClr val="FF0000"/>
                </a:solidFill>
              </a:rPr>
              <a:t>del derecho a gozar de los beneficios o incentivos fiscales o de la Seguridad Social durante el período de tres a seis años</a:t>
            </a:r>
            <a:r>
              <a:rPr lang="es-ES" sz="1600" b="1" dirty="0">
                <a:solidFill>
                  <a:schemeClr val="tx1">
                    <a:lumMod val="50000"/>
                    <a:lumOff val="50000"/>
                  </a:schemeClr>
                </a:solidFill>
              </a:rPr>
              <a:t>.</a:t>
            </a:r>
          </a:p>
        </p:txBody>
      </p:sp>
      <p:pic>
        <p:nvPicPr>
          <p:cNvPr id="10" name="Imagen 9">
            <a:extLst>
              <a:ext uri="{FF2B5EF4-FFF2-40B4-BE49-F238E27FC236}">
                <a16:creationId xmlns:a16="http://schemas.microsoft.com/office/drawing/2014/main" id="{066C2ED0-B5D3-4151-8F7F-BA287FFE65A8}"/>
              </a:ext>
            </a:extLst>
          </p:cNvPr>
          <p:cNvPicPr/>
          <p:nvPr/>
        </p:nvPicPr>
        <p:blipFill>
          <a:blip r:embed="rId4">
            <a:extLst>
              <a:ext uri="{28A0092B-C50C-407E-A947-70E740481C1C}">
                <a14:useLocalDpi xmlns:a14="http://schemas.microsoft.com/office/drawing/2010/main" val="0"/>
              </a:ext>
            </a:extLst>
          </a:blip>
          <a:stretch>
            <a:fillRect/>
          </a:stretch>
        </p:blipFill>
        <p:spPr>
          <a:xfrm>
            <a:off x="1294991" y="276266"/>
            <a:ext cx="1514471" cy="1086679"/>
          </a:xfrm>
          <a:prstGeom prst="rect">
            <a:avLst/>
          </a:prstGeom>
        </p:spPr>
      </p:pic>
      <p:pic>
        <p:nvPicPr>
          <p:cNvPr id="12" name="Imagen 11">
            <a:extLst>
              <a:ext uri="{FF2B5EF4-FFF2-40B4-BE49-F238E27FC236}">
                <a16:creationId xmlns:a16="http://schemas.microsoft.com/office/drawing/2014/main" id="{8A816F04-793A-4F64-A831-0FD42238C78B}"/>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203577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Resultado de imagen de logo AUREN">
            <a:extLst>
              <a:ext uri="{FF2B5EF4-FFF2-40B4-BE49-F238E27FC236}">
                <a16:creationId xmlns:a16="http://schemas.microsoft.com/office/drawing/2014/main" id="{F7E0B736-B431-437B-B0C1-40331CA99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116"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28">
            <a:extLst>
              <a:ext uri="{FF2B5EF4-FFF2-40B4-BE49-F238E27FC236}">
                <a16:creationId xmlns:a16="http://schemas.microsoft.com/office/drawing/2014/main" id="{446EF612-BA10-44C9-B0E8-91997B9A8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27" name="Título 1">
            <a:extLst>
              <a:ext uri="{FF2B5EF4-FFF2-40B4-BE49-F238E27FC236}">
                <a16:creationId xmlns:a16="http://schemas.microsoft.com/office/drawing/2014/main" id="{A9C143C9-8B7B-48EC-BEBE-237CF5A06172}"/>
              </a:ext>
            </a:extLst>
          </p:cNvPr>
          <p:cNvSpPr>
            <a:spLocks noGrp="1"/>
          </p:cNvSpPr>
          <p:nvPr>
            <p:ph type="title"/>
          </p:nvPr>
        </p:nvSpPr>
        <p:spPr>
          <a:xfrm>
            <a:off x="841513" y="1957545"/>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pic>
        <p:nvPicPr>
          <p:cNvPr id="8" name="Imagen 7">
            <a:extLst>
              <a:ext uri="{FF2B5EF4-FFF2-40B4-BE49-F238E27FC236}">
                <a16:creationId xmlns:a16="http://schemas.microsoft.com/office/drawing/2014/main" id="{0F3BFDB8-C266-4C90-BA75-074B912E85F7}"/>
              </a:ext>
            </a:extLst>
          </p:cNvPr>
          <p:cNvPicPr>
            <a:picLocks noChangeAspect="1"/>
          </p:cNvPicPr>
          <p:nvPr/>
        </p:nvPicPr>
        <p:blipFill>
          <a:blip r:embed="rId4"/>
          <a:stretch>
            <a:fillRect/>
          </a:stretch>
        </p:blipFill>
        <p:spPr>
          <a:xfrm>
            <a:off x="4463114" y="2979358"/>
            <a:ext cx="6886575" cy="2190750"/>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1728788-A435-4F1A-98C3-60C783100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979358"/>
            <a:ext cx="2987831" cy="2059115"/>
          </a:xfrm>
          <a:prstGeom prst="rect">
            <a:avLst/>
          </a:prstGeom>
        </p:spPr>
      </p:pic>
      <p:pic>
        <p:nvPicPr>
          <p:cNvPr id="14" name="Imagen 13">
            <a:extLst>
              <a:ext uri="{FF2B5EF4-FFF2-40B4-BE49-F238E27FC236}">
                <a16:creationId xmlns:a16="http://schemas.microsoft.com/office/drawing/2014/main" id="{4B683F57-7C83-4E71-A153-9484F2C7449A}"/>
              </a:ext>
            </a:extLst>
          </p:cNvPr>
          <p:cNvPicPr/>
          <p:nvPr/>
        </p:nvPicPr>
        <p:blipFill>
          <a:blip r:embed="rId6">
            <a:extLst>
              <a:ext uri="{28A0092B-C50C-407E-A947-70E740481C1C}">
                <a14:useLocalDpi xmlns:a14="http://schemas.microsoft.com/office/drawing/2010/main" val="0"/>
              </a:ext>
            </a:extLst>
          </a:blip>
          <a:stretch>
            <a:fillRect/>
          </a:stretch>
        </p:blipFill>
        <p:spPr>
          <a:xfrm>
            <a:off x="1321495" y="276266"/>
            <a:ext cx="1514471" cy="1086679"/>
          </a:xfrm>
          <a:prstGeom prst="rect">
            <a:avLst/>
          </a:prstGeom>
        </p:spPr>
      </p:pic>
      <p:pic>
        <p:nvPicPr>
          <p:cNvPr id="15" name="Imagen 14">
            <a:extLst>
              <a:ext uri="{FF2B5EF4-FFF2-40B4-BE49-F238E27FC236}">
                <a16:creationId xmlns:a16="http://schemas.microsoft.com/office/drawing/2014/main" id="{09706968-E815-4A16-B0C5-68C647D7B650}"/>
              </a:ext>
            </a:extLst>
          </p:cNvPr>
          <p:cNvPicPr/>
          <p:nvPr/>
        </p:nvPicPr>
        <p:blipFill>
          <a:blip r:embed="rId7">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98496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7654" y="2536005"/>
            <a:ext cx="1845350" cy="547611"/>
          </a:xfrm>
        </p:spPr>
        <p:txBody>
          <a:bodyPr>
            <a:normAutofit/>
          </a:bodyPr>
          <a:lstStyle/>
          <a:p>
            <a:pPr marL="0" indent="0">
              <a:buNone/>
            </a:pPr>
            <a:r>
              <a:rPr lang="es-ES" sz="2400" b="1" dirty="0">
                <a:solidFill>
                  <a:schemeClr val="tx1">
                    <a:lumMod val="65000"/>
                    <a:lumOff val="35000"/>
                  </a:schemeClr>
                </a:solidFill>
              </a:rPr>
              <a:t>¿Qué son?</a:t>
            </a:r>
          </a:p>
        </p:txBody>
      </p:sp>
      <p:sp>
        <p:nvSpPr>
          <p:cNvPr id="9" name="Rectángulo: esquinas redondeadas 8"/>
          <p:cNvSpPr/>
          <p:nvPr/>
        </p:nvSpPr>
        <p:spPr>
          <a:xfrm>
            <a:off x="3555577" y="3214003"/>
            <a:ext cx="7403040" cy="1191816"/>
          </a:xfrm>
          <a:prstGeom prst="roundRect">
            <a:avLst/>
          </a:prstGeom>
          <a:noFill/>
          <a:ln w="28575">
            <a:solidFill>
              <a:srgbClr val="C00000"/>
            </a:solidFill>
          </a:ln>
        </p:spPr>
        <p:txBody>
          <a:bodyPr wrap="square">
            <a:spAutoFit/>
          </a:bodyPr>
          <a:lstStyle/>
          <a:p>
            <a:pPr algn="just"/>
            <a:r>
              <a:rPr lang="es-ES" sz="1600" b="1" dirty="0">
                <a:solidFill>
                  <a:schemeClr val="tx1">
                    <a:lumMod val="65000"/>
                    <a:lumOff val="35000"/>
                  </a:schemeClr>
                </a:solidFill>
              </a:rPr>
              <a:t>El objetivo de las correcciones financieras es restablecer una situación en la que la totalidad del gasto declarado para su cofinanciación por los Fondos Estructurales, esté en consonancia con las normas aplicables y aseguren el respeto de los </a:t>
            </a:r>
            <a:r>
              <a:rPr lang="es-ES" sz="1600" b="1" u="sng" dirty="0">
                <a:solidFill>
                  <a:schemeClr val="tx1">
                    <a:lumMod val="65000"/>
                    <a:lumOff val="35000"/>
                  </a:schemeClr>
                </a:solidFill>
              </a:rPr>
              <a:t>principios de igualdad y proporcionalidad</a:t>
            </a:r>
            <a:r>
              <a:rPr lang="es-ES" sz="1600" b="1" dirty="0">
                <a:solidFill>
                  <a:schemeClr val="tx1">
                    <a:lumMod val="65000"/>
                    <a:lumOff val="35000"/>
                  </a:schemeClr>
                </a:solidFill>
              </a:rPr>
              <a:t>.</a:t>
            </a:r>
          </a:p>
        </p:txBody>
      </p:sp>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6" name="Flecha: a la derecha con bandas 15">
            <a:extLst>
              <a:ext uri="{FF2B5EF4-FFF2-40B4-BE49-F238E27FC236}">
                <a16:creationId xmlns:a16="http://schemas.microsoft.com/office/drawing/2014/main" id="{D7A7EFCA-93F0-4116-8A65-D43BC7502A1B}"/>
              </a:ext>
            </a:extLst>
          </p:cNvPr>
          <p:cNvSpPr/>
          <p:nvPr/>
        </p:nvSpPr>
        <p:spPr>
          <a:xfrm>
            <a:off x="2484137" y="2465630"/>
            <a:ext cx="922675" cy="508542"/>
          </a:xfrm>
          <a:prstGeom prst="striped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sp>
        <p:nvSpPr>
          <p:cNvPr id="10" name="Rectángulo 9"/>
          <p:cNvSpPr/>
          <p:nvPr/>
        </p:nvSpPr>
        <p:spPr>
          <a:xfrm>
            <a:off x="842922" y="5081451"/>
            <a:ext cx="1331815" cy="591087"/>
          </a:xfrm>
          <a:prstGeom prst="rect">
            <a:avLst/>
          </a:prstGeom>
        </p:spPr>
        <p:txBody>
          <a:bodyPr vert="horz" lIns="91440" tIns="45720" rIns="91440" bIns="45720" rtlCol="0">
            <a:normAutofit/>
          </a:bodyPr>
          <a:lstStyle/>
          <a:p>
            <a:pPr>
              <a:lnSpc>
                <a:spcPct val="90000"/>
              </a:lnSpc>
              <a:spcBef>
                <a:spcPts val="1000"/>
              </a:spcBef>
            </a:pPr>
            <a:r>
              <a:rPr lang="es-ES" sz="2400" b="1" dirty="0">
                <a:solidFill>
                  <a:schemeClr val="tx1">
                    <a:lumMod val="65000"/>
                    <a:lumOff val="35000"/>
                  </a:schemeClr>
                </a:solidFill>
              </a:rPr>
              <a:t>Importe</a:t>
            </a:r>
          </a:p>
        </p:txBody>
      </p:sp>
      <p:sp>
        <p:nvSpPr>
          <p:cNvPr id="11" name="Rectángulo: esquinas redondeadas 10"/>
          <p:cNvSpPr/>
          <p:nvPr/>
        </p:nvSpPr>
        <p:spPr>
          <a:xfrm>
            <a:off x="3555577" y="4644880"/>
            <a:ext cx="7403041" cy="1498283"/>
          </a:xfrm>
          <a:prstGeom prst="roundRect">
            <a:avLst/>
          </a:prstGeom>
          <a:noFill/>
          <a:ln w="28575">
            <a:solidFill>
              <a:srgbClr val="C00000"/>
            </a:solidFill>
          </a:ln>
        </p:spPr>
        <p:txBody>
          <a:bodyPr wrap="square">
            <a:spAutoFit/>
          </a:bodyPr>
          <a:lstStyle/>
          <a:p>
            <a:pPr algn="just"/>
            <a:r>
              <a:rPr lang="es-ES" sz="1600" b="1" dirty="0">
                <a:solidFill>
                  <a:schemeClr val="tx1">
                    <a:lumMod val="65000"/>
                    <a:lumOff val="35000"/>
                  </a:schemeClr>
                </a:solidFill>
              </a:rPr>
              <a:t>El importe de la corrección financiera se evalúa, siempre que sea posible, sobre la base de </a:t>
            </a:r>
            <a:r>
              <a:rPr lang="es-ES" b="1" u="sng" dirty="0">
                <a:solidFill>
                  <a:schemeClr val="tx1">
                    <a:lumMod val="65000"/>
                    <a:lumOff val="35000"/>
                  </a:schemeClr>
                </a:solidFill>
              </a:rPr>
              <a:t>casos individuales</a:t>
            </a:r>
            <a:r>
              <a:rPr lang="es-ES" sz="1600" b="1" dirty="0">
                <a:solidFill>
                  <a:schemeClr val="tx1">
                    <a:lumMod val="65000"/>
                    <a:lumOff val="35000"/>
                  </a:schemeClr>
                </a:solidFill>
              </a:rPr>
              <a:t>, y es igual a la cantidad exacta de los gastos indebidamente cargados al presupuesto de la UE. Si no fuera posible, debería hacerse una corrección a tanto alzado, en proporción a la gravedad de la irregularidad o a la deficiencia del sistema.</a:t>
            </a:r>
          </a:p>
        </p:txBody>
      </p:sp>
      <p:pic>
        <p:nvPicPr>
          <p:cNvPr id="20" name="Imagen 19">
            <a:extLst>
              <a:ext uri="{FF2B5EF4-FFF2-40B4-BE49-F238E27FC236}">
                <a16:creationId xmlns:a16="http://schemas.microsoft.com/office/drawing/2014/main" id="{CD7653D6-9890-4F57-9C00-D48DAE96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19" name="Título 1">
            <a:extLst>
              <a:ext uri="{FF2B5EF4-FFF2-40B4-BE49-F238E27FC236}">
                <a16:creationId xmlns:a16="http://schemas.microsoft.com/office/drawing/2014/main" id="{BE1832DC-53D1-4A12-9015-03E7F9C4AB44}"/>
              </a:ext>
            </a:extLst>
          </p:cNvPr>
          <p:cNvSpPr>
            <a:spLocks noGrp="1"/>
          </p:cNvSpPr>
          <p:nvPr>
            <p:ph type="title"/>
          </p:nvPr>
        </p:nvSpPr>
        <p:spPr>
          <a:xfrm>
            <a:off x="842922" y="1755170"/>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sp>
        <p:nvSpPr>
          <p:cNvPr id="22" name="Rectángulo 21">
            <a:extLst>
              <a:ext uri="{FF2B5EF4-FFF2-40B4-BE49-F238E27FC236}">
                <a16:creationId xmlns:a16="http://schemas.microsoft.com/office/drawing/2014/main" id="{1AC1825D-EFA0-44E6-9F6F-CED1CECDC52B}"/>
              </a:ext>
            </a:extLst>
          </p:cNvPr>
          <p:cNvSpPr/>
          <p:nvPr/>
        </p:nvSpPr>
        <p:spPr>
          <a:xfrm>
            <a:off x="952341" y="3571624"/>
            <a:ext cx="1331815" cy="591087"/>
          </a:xfrm>
          <a:prstGeom prst="rect">
            <a:avLst/>
          </a:prstGeom>
        </p:spPr>
        <p:txBody>
          <a:bodyPr vert="horz" lIns="91440" tIns="45720" rIns="91440" bIns="45720" rtlCol="0">
            <a:normAutofit fontScale="85000" lnSpcReduction="10000"/>
          </a:bodyPr>
          <a:lstStyle/>
          <a:p>
            <a:pPr>
              <a:lnSpc>
                <a:spcPct val="110000"/>
              </a:lnSpc>
              <a:spcBef>
                <a:spcPts val="1000"/>
              </a:spcBef>
            </a:pPr>
            <a:r>
              <a:rPr lang="es-ES" sz="2800" b="1" dirty="0">
                <a:solidFill>
                  <a:schemeClr val="tx1">
                    <a:lumMod val="65000"/>
                    <a:lumOff val="35000"/>
                  </a:schemeClr>
                </a:solidFill>
              </a:rPr>
              <a:t>Objetivo</a:t>
            </a:r>
          </a:p>
        </p:txBody>
      </p:sp>
      <p:sp>
        <p:nvSpPr>
          <p:cNvPr id="24" name="Rectángulo: esquinas redondeadas 23">
            <a:extLst>
              <a:ext uri="{FF2B5EF4-FFF2-40B4-BE49-F238E27FC236}">
                <a16:creationId xmlns:a16="http://schemas.microsoft.com/office/drawing/2014/main" id="{93B271F1-3C43-4509-A54D-2C3E7D9D2D19}"/>
              </a:ext>
            </a:extLst>
          </p:cNvPr>
          <p:cNvSpPr/>
          <p:nvPr/>
        </p:nvSpPr>
        <p:spPr>
          <a:xfrm>
            <a:off x="3607442" y="2532616"/>
            <a:ext cx="7403040" cy="374571"/>
          </a:xfrm>
          <a:prstGeom prst="roundRect">
            <a:avLst/>
          </a:prstGeom>
          <a:noFill/>
          <a:ln w="28575">
            <a:solidFill>
              <a:srgbClr val="C00000"/>
            </a:solidFill>
          </a:ln>
        </p:spPr>
        <p:txBody>
          <a:bodyPr wrap="square">
            <a:spAutoFit/>
          </a:bodyPr>
          <a:lstStyle/>
          <a:p>
            <a:pPr algn="just"/>
            <a:r>
              <a:rPr lang="es-ES" sz="1600" b="1" dirty="0">
                <a:solidFill>
                  <a:schemeClr val="tx1">
                    <a:lumMod val="65000"/>
                    <a:lumOff val="35000"/>
                  </a:schemeClr>
                </a:solidFill>
              </a:rPr>
              <a:t>Reducción del gasto subvencionable de un contrato.</a:t>
            </a:r>
          </a:p>
        </p:txBody>
      </p:sp>
      <p:sp>
        <p:nvSpPr>
          <p:cNvPr id="25" name="Flecha: a la derecha con bandas 24">
            <a:extLst>
              <a:ext uri="{FF2B5EF4-FFF2-40B4-BE49-F238E27FC236}">
                <a16:creationId xmlns:a16="http://schemas.microsoft.com/office/drawing/2014/main" id="{DC7DC8D5-FDE9-41D0-842A-3380421C6DA8}"/>
              </a:ext>
            </a:extLst>
          </p:cNvPr>
          <p:cNvSpPr/>
          <p:nvPr/>
        </p:nvSpPr>
        <p:spPr>
          <a:xfrm>
            <a:off x="2400405" y="3555640"/>
            <a:ext cx="922675" cy="508542"/>
          </a:xfrm>
          <a:prstGeom prst="striped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sp>
        <p:nvSpPr>
          <p:cNvPr id="26" name="Flecha: a la derecha con bandas 25">
            <a:extLst>
              <a:ext uri="{FF2B5EF4-FFF2-40B4-BE49-F238E27FC236}">
                <a16:creationId xmlns:a16="http://schemas.microsoft.com/office/drawing/2014/main" id="{E2264AE3-2B00-4AC7-BD8E-CE599CAE5F08}"/>
              </a:ext>
            </a:extLst>
          </p:cNvPr>
          <p:cNvSpPr/>
          <p:nvPr/>
        </p:nvSpPr>
        <p:spPr>
          <a:xfrm>
            <a:off x="2412804" y="5057835"/>
            <a:ext cx="922675" cy="508542"/>
          </a:xfrm>
          <a:prstGeom prst="stripedRightArrow">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dirty="0"/>
          </a:p>
        </p:txBody>
      </p:sp>
      <p:pic>
        <p:nvPicPr>
          <p:cNvPr id="18" name="Imagen 17">
            <a:extLst>
              <a:ext uri="{FF2B5EF4-FFF2-40B4-BE49-F238E27FC236}">
                <a16:creationId xmlns:a16="http://schemas.microsoft.com/office/drawing/2014/main" id="{E957D771-ED72-4D48-AC84-8467C4D665D6}"/>
              </a:ext>
            </a:extLst>
          </p:cNvPr>
          <p:cNvPicPr/>
          <p:nvPr/>
        </p:nvPicPr>
        <p:blipFill>
          <a:blip r:embed="rId4">
            <a:extLst>
              <a:ext uri="{28A0092B-C50C-407E-A947-70E740481C1C}">
                <a14:useLocalDpi xmlns:a14="http://schemas.microsoft.com/office/drawing/2010/main" val="0"/>
              </a:ext>
            </a:extLst>
          </a:blip>
          <a:stretch>
            <a:fillRect/>
          </a:stretch>
        </p:blipFill>
        <p:spPr>
          <a:xfrm>
            <a:off x="1170213" y="169999"/>
            <a:ext cx="1514471" cy="1086679"/>
          </a:xfrm>
          <a:prstGeom prst="rect">
            <a:avLst/>
          </a:prstGeom>
        </p:spPr>
      </p:pic>
      <p:pic>
        <p:nvPicPr>
          <p:cNvPr id="21" name="Imagen 20">
            <a:extLst>
              <a:ext uri="{FF2B5EF4-FFF2-40B4-BE49-F238E27FC236}">
                <a16:creationId xmlns:a16="http://schemas.microsoft.com/office/drawing/2014/main" id="{AD80E397-0A70-42B0-A547-8BB0642F115F}"/>
              </a:ext>
            </a:extLst>
          </p:cNvPr>
          <p:cNvPicPr/>
          <p:nvPr/>
        </p:nvPicPr>
        <p:blipFill>
          <a:blip r:embed="rId5">
            <a:extLst>
              <a:ext uri="{28A0092B-C50C-407E-A947-70E740481C1C}">
                <a14:useLocalDpi xmlns:a14="http://schemas.microsoft.com/office/drawing/2010/main" val="0"/>
              </a:ext>
            </a:extLst>
          </a:blip>
          <a:stretch>
            <a:fillRect/>
          </a:stretch>
        </p:blipFill>
        <p:spPr>
          <a:xfrm>
            <a:off x="4464247" y="1120899"/>
            <a:ext cx="2924228" cy="630625"/>
          </a:xfrm>
          <a:prstGeom prst="rect">
            <a:avLst/>
          </a:prstGeom>
        </p:spPr>
      </p:pic>
    </p:spTree>
    <p:extLst>
      <p:ext uri="{BB962C8B-B14F-4D97-AF65-F5344CB8AC3E}">
        <p14:creationId xmlns:p14="http://schemas.microsoft.com/office/powerpoint/2010/main" val="3056308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4" name="Flecha: a la derecha 13">
            <a:extLst>
              <a:ext uri="{FF2B5EF4-FFF2-40B4-BE49-F238E27FC236}">
                <a16:creationId xmlns:a16="http://schemas.microsoft.com/office/drawing/2014/main" id="{A26265B3-420C-445D-A77C-5F30FA44EFF3}"/>
              </a:ext>
            </a:extLst>
          </p:cNvPr>
          <p:cNvSpPr/>
          <p:nvPr/>
        </p:nvSpPr>
        <p:spPr>
          <a:xfrm>
            <a:off x="572497" y="1709202"/>
            <a:ext cx="11047006" cy="4710824"/>
          </a:xfrm>
          <a:prstGeom prst="rightArrow">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Rectángulo: esquinas redondeadas 14">
            <a:extLst>
              <a:ext uri="{FF2B5EF4-FFF2-40B4-BE49-F238E27FC236}">
                <a16:creationId xmlns:a16="http://schemas.microsoft.com/office/drawing/2014/main" id="{01D93EC0-EFC1-4028-BC2B-DADDAF87C7DD}"/>
              </a:ext>
            </a:extLst>
          </p:cNvPr>
          <p:cNvSpPr/>
          <p:nvPr/>
        </p:nvSpPr>
        <p:spPr>
          <a:xfrm>
            <a:off x="650637" y="3212429"/>
            <a:ext cx="2647455" cy="165622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b="1" dirty="0">
                <a:solidFill>
                  <a:schemeClr val="tx1">
                    <a:lumMod val="50000"/>
                    <a:lumOff val="50000"/>
                  </a:schemeClr>
                </a:solidFill>
              </a:rPr>
              <a:t>Cuando en los procesos de verificación se detectan irregularidades se debe </a:t>
            </a:r>
            <a:r>
              <a:rPr lang="es-ES" sz="1600" b="1" u="sng" dirty="0"/>
              <a:t>analizar su naturaleza y gravedad</a:t>
            </a:r>
            <a:r>
              <a:rPr lang="es-ES" sz="1600" b="1" dirty="0"/>
              <a:t>.</a:t>
            </a:r>
          </a:p>
        </p:txBody>
      </p:sp>
      <p:sp>
        <p:nvSpPr>
          <p:cNvPr id="16" name="Rectángulo: esquinas redondeadas 15">
            <a:extLst>
              <a:ext uri="{FF2B5EF4-FFF2-40B4-BE49-F238E27FC236}">
                <a16:creationId xmlns:a16="http://schemas.microsoft.com/office/drawing/2014/main" id="{BD911B6B-9CDB-4CF8-9B0E-89F63EAA8FCD}"/>
              </a:ext>
            </a:extLst>
          </p:cNvPr>
          <p:cNvSpPr/>
          <p:nvPr/>
        </p:nvSpPr>
        <p:spPr>
          <a:xfrm>
            <a:off x="3694650" y="3212428"/>
            <a:ext cx="2838255" cy="165622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b="1" dirty="0">
                <a:solidFill>
                  <a:schemeClr val="tx1">
                    <a:lumMod val="50000"/>
                    <a:lumOff val="50000"/>
                  </a:schemeClr>
                </a:solidFill>
              </a:rPr>
              <a:t>Este análisis </a:t>
            </a:r>
            <a:r>
              <a:rPr lang="es-ES" sz="1600" b="1" u="sng" dirty="0"/>
              <a:t>puede determinar que sea necesario aplicar una corrección financiera </a:t>
            </a:r>
            <a:r>
              <a:rPr lang="es-ES" sz="1600" b="1" dirty="0">
                <a:solidFill>
                  <a:schemeClr val="tx1">
                    <a:lumMod val="50000"/>
                    <a:lumOff val="50000"/>
                  </a:schemeClr>
                </a:solidFill>
              </a:rPr>
              <a:t>para depurar el gasto afectado por la irregularidad</a:t>
            </a:r>
          </a:p>
        </p:txBody>
      </p:sp>
      <p:sp>
        <p:nvSpPr>
          <p:cNvPr id="17" name="Rectángulo: esquinas redondeadas 16">
            <a:extLst>
              <a:ext uri="{FF2B5EF4-FFF2-40B4-BE49-F238E27FC236}">
                <a16:creationId xmlns:a16="http://schemas.microsoft.com/office/drawing/2014/main" id="{0C8F371A-2464-4A6A-A086-E86B8F95AB82}"/>
              </a:ext>
            </a:extLst>
          </p:cNvPr>
          <p:cNvSpPr/>
          <p:nvPr/>
        </p:nvSpPr>
        <p:spPr>
          <a:xfrm>
            <a:off x="6818040" y="3236501"/>
            <a:ext cx="3982735" cy="165622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b="1" dirty="0">
                <a:solidFill>
                  <a:schemeClr val="tx1">
                    <a:lumMod val="50000"/>
                    <a:lumOff val="50000"/>
                  </a:schemeClr>
                </a:solidFill>
              </a:rPr>
              <a:t>Por número e importe, las principales irregularidades detectadas y en consecuencia, las que provocan un mayor importe en términos de corrección financiera son aquellas asociadas a los procedimientos de </a:t>
            </a:r>
            <a:r>
              <a:rPr lang="es-ES" sz="1600" b="1" u="sng" dirty="0"/>
              <a:t>CONTRATACIÓN</a:t>
            </a:r>
            <a:r>
              <a:rPr lang="es-ES" sz="1600" b="1" dirty="0"/>
              <a:t> </a:t>
            </a:r>
          </a:p>
        </p:txBody>
      </p:sp>
      <p:pic>
        <p:nvPicPr>
          <p:cNvPr id="20" name="Imagen 19">
            <a:extLst>
              <a:ext uri="{FF2B5EF4-FFF2-40B4-BE49-F238E27FC236}">
                <a16:creationId xmlns:a16="http://schemas.microsoft.com/office/drawing/2014/main" id="{571C76B0-233D-47A4-A6EB-63FF19B2A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19" name="Título 1">
            <a:extLst>
              <a:ext uri="{FF2B5EF4-FFF2-40B4-BE49-F238E27FC236}">
                <a16:creationId xmlns:a16="http://schemas.microsoft.com/office/drawing/2014/main" id="{BF3B4874-A4FF-4DA4-888C-3077AFC4FB30}"/>
              </a:ext>
            </a:extLst>
          </p:cNvPr>
          <p:cNvSpPr>
            <a:spLocks noGrp="1"/>
          </p:cNvSpPr>
          <p:nvPr>
            <p:ph type="title"/>
          </p:nvPr>
        </p:nvSpPr>
        <p:spPr>
          <a:xfrm>
            <a:off x="838200" y="1987980"/>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pic>
        <p:nvPicPr>
          <p:cNvPr id="18" name="Imagen 17">
            <a:extLst>
              <a:ext uri="{FF2B5EF4-FFF2-40B4-BE49-F238E27FC236}">
                <a16:creationId xmlns:a16="http://schemas.microsoft.com/office/drawing/2014/main" id="{B7E4ADCC-4E55-4620-A222-8375ABD3996E}"/>
              </a:ext>
            </a:extLst>
          </p:cNvPr>
          <p:cNvPicPr/>
          <p:nvPr/>
        </p:nvPicPr>
        <p:blipFill>
          <a:blip r:embed="rId4">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21" name="Imagen 20">
            <a:extLst>
              <a:ext uri="{FF2B5EF4-FFF2-40B4-BE49-F238E27FC236}">
                <a16:creationId xmlns:a16="http://schemas.microsoft.com/office/drawing/2014/main" id="{FA737EDD-1405-41B2-B5BD-AD96E7B85FE3}"/>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36875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35748" y="2864548"/>
            <a:ext cx="6465322" cy="2483775"/>
          </a:xfrm>
        </p:spPr>
        <p:txBody>
          <a:bodyPr>
            <a:normAutofit/>
          </a:bodyPr>
          <a:lstStyle/>
          <a:p>
            <a:pPr marL="0" indent="0" algn="just">
              <a:lnSpc>
                <a:spcPct val="118000"/>
              </a:lnSpc>
              <a:spcBef>
                <a:spcPts val="300"/>
              </a:spcBef>
              <a:buNone/>
            </a:pPr>
            <a:r>
              <a:rPr lang="es-ES" sz="1600" b="1" dirty="0">
                <a:solidFill>
                  <a:schemeClr val="bg2">
                    <a:lumMod val="25000"/>
                  </a:schemeClr>
                </a:solidFill>
              </a:rPr>
              <a:t>«toda </a:t>
            </a:r>
            <a:r>
              <a:rPr lang="es-ES" sz="2000" b="1" dirty="0">
                <a:solidFill>
                  <a:schemeClr val="accent1">
                    <a:lumMod val="50000"/>
                  </a:schemeClr>
                </a:solidFill>
              </a:rPr>
              <a:t>infracción</a:t>
            </a:r>
            <a:r>
              <a:rPr lang="es-ES" sz="1600" b="1" dirty="0">
                <a:solidFill>
                  <a:schemeClr val="bg2">
                    <a:lumMod val="25000"/>
                  </a:schemeClr>
                </a:solidFill>
              </a:rPr>
              <a:t> de una disposición del Derecho comunitario correspondiente a una </a:t>
            </a:r>
            <a:r>
              <a:rPr lang="es-ES" sz="2000" b="1" dirty="0">
                <a:solidFill>
                  <a:schemeClr val="accent1">
                    <a:lumMod val="50000"/>
                  </a:schemeClr>
                </a:solidFill>
              </a:rPr>
              <a:t>acción u omisión</a:t>
            </a:r>
            <a:r>
              <a:rPr lang="es-ES" sz="2000" b="1" dirty="0">
                <a:solidFill>
                  <a:schemeClr val="accent6">
                    <a:lumMod val="75000"/>
                  </a:schemeClr>
                </a:solidFill>
              </a:rPr>
              <a:t> </a:t>
            </a:r>
            <a:r>
              <a:rPr lang="es-ES" sz="1600" b="1" dirty="0">
                <a:solidFill>
                  <a:schemeClr val="bg2">
                    <a:lumMod val="25000"/>
                  </a:schemeClr>
                </a:solidFill>
              </a:rPr>
              <a:t>de un agente económico que tenga o tendría </a:t>
            </a:r>
            <a:r>
              <a:rPr lang="es-ES" sz="2000" b="1" dirty="0">
                <a:solidFill>
                  <a:schemeClr val="accent1">
                    <a:lumMod val="50000"/>
                  </a:schemeClr>
                </a:solidFill>
              </a:rPr>
              <a:t>por efecto perjudicar </a:t>
            </a:r>
            <a:r>
              <a:rPr lang="es-ES" sz="1600" b="1" dirty="0">
                <a:solidFill>
                  <a:schemeClr val="bg2">
                    <a:lumMod val="25000"/>
                  </a:schemeClr>
                </a:solidFill>
              </a:rPr>
              <a:t>al presupuesto general de las Comunidades o a los presupuestos administrados por éstas, bien sea mediante la disminución o la supresión de ingresos procedentes de recursos propios percibidos directamente por cuenta de las Comunidades, bien mediante un gasto indebido».</a:t>
            </a:r>
          </a:p>
          <a:p>
            <a:pPr marL="0" indent="0" algn="just">
              <a:lnSpc>
                <a:spcPct val="118000"/>
              </a:lnSpc>
              <a:buNone/>
            </a:pPr>
            <a:endParaRPr lang="es-ES" sz="1600" b="1" dirty="0">
              <a:solidFill>
                <a:schemeClr val="bg2">
                  <a:lumMod val="25000"/>
                </a:schemeClr>
              </a:solidFill>
            </a:endParaRPr>
          </a:p>
          <a:p>
            <a:pPr algn="just">
              <a:lnSpc>
                <a:spcPct val="118000"/>
              </a:lnSpc>
            </a:pPr>
            <a:endParaRPr lang="es-ES" sz="1600" b="1" dirty="0">
              <a:solidFill>
                <a:schemeClr val="bg2">
                  <a:lumMod val="25000"/>
                </a:schemeClr>
              </a:solidFill>
            </a:endParaRPr>
          </a:p>
          <a:p>
            <a:pPr>
              <a:lnSpc>
                <a:spcPct val="118000"/>
              </a:lnSpc>
            </a:pPr>
            <a:endParaRPr lang="es-ES" sz="1600" b="1" dirty="0">
              <a:solidFill>
                <a:schemeClr val="bg2">
                  <a:lumMod val="25000"/>
                </a:schemeClr>
              </a:solidFill>
            </a:endParaRPr>
          </a:p>
        </p:txBody>
      </p:sp>
      <p:sp>
        <p:nvSpPr>
          <p:cNvPr id="2" name="Título 1"/>
          <p:cNvSpPr>
            <a:spLocks noGrp="1"/>
          </p:cNvSpPr>
          <p:nvPr>
            <p:ph type="title"/>
          </p:nvPr>
        </p:nvSpPr>
        <p:spPr>
          <a:xfrm>
            <a:off x="507360" y="1668257"/>
            <a:ext cx="10515600" cy="404896"/>
          </a:xfrm>
        </p:spPr>
        <p:txBody>
          <a:bodyPr>
            <a:noAutofit/>
          </a:bodyPr>
          <a:lstStyle/>
          <a:p>
            <a:r>
              <a:rPr lang="es-ES" sz="2000" b="1" dirty="0">
                <a:solidFill>
                  <a:schemeClr val="accent1">
                    <a:lumMod val="50000"/>
                  </a:schemeClr>
                </a:solidFill>
                <a:latin typeface="Berlin Sans FB Demi" panose="020E0802020502020306" pitchFamily="34" charset="0"/>
              </a:rPr>
              <a:t>QUÉ ES EL FRAUDE</a:t>
            </a:r>
          </a:p>
        </p:txBody>
      </p:sp>
      <p:pic>
        <p:nvPicPr>
          <p:cNvPr id="18" name="Picture 4" descr="Resultado de imagen de logo AUREN">
            <a:extLst>
              <a:ext uri="{FF2B5EF4-FFF2-40B4-BE49-F238E27FC236}">
                <a16:creationId xmlns:a16="http://schemas.microsoft.com/office/drawing/2014/main" id="{33E61DB1-8922-48FD-AA4A-2D822E751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960" y="6237125"/>
            <a:ext cx="1064030" cy="53084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4731F49F-1F71-4E6D-AE20-70D49680D6A6}"/>
              </a:ext>
            </a:extLst>
          </p:cNvPr>
          <p:cNvGrpSpPr/>
          <p:nvPr/>
        </p:nvGrpSpPr>
        <p:grpSpPr>
          <a:xfrm>
            <a:off x="700659" y="2164159"/>
            <a:ext cx="3762455" cy="3830350"/>
            <a:chOff x="472120" y="2545885"/>
            <a:chExt cx="4171693" cy="4287462"/>
          </a:xfrm>
        </p:grpSpPr>
        <p:sp>
          <p:nvSpPr>
            <p:cNvPr id="11" name="Triángulo isósceles 10">
              <a:extLst>
                <a:ext uri="{FF2B5EF4-FFF2-40B4-BE49-F238E27FC236}">
                  <a16:creationId xmlns:a16="http://schemas.microsoft.com/office/drawing/2014/main" id="{0B0FD40B-9CB6-4443-966E-B2AB9C735C63}"/>
                </a:ext>
              </a:extLst>
            </p:cNvPr>
            <p:cNvSpPr/>
            <p:nvPr/>
          </p:nvSpPr>
          <p:spPr>
            <a:xfrm rot="5400000">
              <a:off x="414236" y="2603769"/>
              <a:ext cx="4287462" cy="4171693"/>
            </a:xfrm>
            <a:prstGeom prst="triangl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12" name="Elipse 11">
              <a:extLst>
                <a:ext uri="{FF2B5EF4-FFF2-40B4-BE49-F238E27FC236}">
                  <a16:creationId xmlns:a16="http://schemas.microsoft.com/office/drawing/2014/main" id="{590F985F-0CBC-4C08-87B2-F8F603123FAD}"/>
                </a:ext>
              </a:extLst>
            </p:cNvPr>
            <p:cNvSpPr/>
            <p:nvPr/>
          </p:nvSpPr>
          <p:spPr>
            <a:xfrm>
              <a:off x="472121" y="3427984"/>
              <a:ext cx="2685154" cy="2523261"/>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solidFill>
                  <a:schemeClr val="bg2">
                    <a:lumMod val="50000"/>
                  </a:schemeClr>
                </a:solidFill>
              </a:endParaRPr>
            </a:p>
          </p:txBody>
        </p:sp>
        <p:sp>
          <p:nvSpPr>
            <p:cNvPr id="13" name="CuadroTexto 12">
              <a:extLst>
                <a:ext uri="{FF2B5EF4-FFF2-40B4-BE49-F238E27FC236}">
                  <a16:creationId xmlns:a16="http://schemas.microsoft.com/office/drawing/2014/main" id="{4C50FCBD-2ED8-46F8-8D20-BB52F53B03B8}"/>
                </a:ext>
              </a:extLst>
            </p:cNvPr>
            <p:cNvSpPr txBox="1"/>
            <p:nvPr/>
          </p:nvSpPr>
          <p:spPr>
            <a:xfrm>
              <a:off x="555075" y="4602930"/>
              <a:ext cx="2567131" cy="830997"/>
            </a:xfrm>
            <a:prstGeom prst="rect">
              <a:avLst/>
            </a:prstGeom>
            <a:noFill/>
          </p:spPr>
          <p:txBody>
            <a:bodyPr wrap="square" rtlCol="0">
              <a:spAutoFit/>
            </a:bodyPr>
            <a:lstStyle/>
            <a:p>
              <a:pPr algn="ctr"/>
              <a:r>
                <a:rPr lang="es-ES" sz="1400" b="1" dirty="0">
                  <a:solidFill>
                    <a:schemeClr val="bg2">
                      <a:lumMod val="50000"/>
                    </a:schemeClr>
                  </a:solidFill>
                </a:rPr>
                <a:t>Concepto amplio, que abarca las irregularidades, sean intencionadas o no</a:t>
              </a:r>
              <a:endParaRPr lang="es-ES" sz="1400" dirty="0">
                <a:solidFill>
                  <a:schemeClr val="bg2">
                    <a:lumMod val="50000"/>
                  </a:schemeClr>
                </a:solidFill>
              </a:endParaRPr>
            </a:p>
          </p:txBody>
        </p:sp>
        <p:sp>
          <p:nvSpPr>
            <p:cNvPr id="20" name="CuadroTexto 19">
              <a:extLst>
                <a:ext uri="{FF2B5EF4-FFF2-40B4-BE49-F238E27FC236}">
                  <a16:creationId xmlns:a16="http://schemas.microsoft.com/office/drawing/2014/main" id="{0E80B31C-F43F-4986-97A0-CDBF3C30399F}"/>
                </a:ext>
              </a:extLst>
            </p:cNvPr>
            <p:cNvSpPr txBox="1"/>
            <p:nvPr/>
          </p:nvSpPr>
          <p:spPr>
            <a:xfrm>
              <a:off x="618013" y="4098976"/>
              <a:ext cx="2817144" cy="516760"/>
            </a:xfrm>
            <a:prstGeom prst="rect">
              <a:avLst/>
            </a:prstGeom>
            <a:noFill/>
          </p:spPr>
          <p:txBody>
            <a:bodyPr wrap="square" rtlCol="0">
              <a:spAutoFit/>
            </a:bodyPr>
            <a:lstStyle/>
            <a:p>
              <a:r>
                <a:rPr lang="es-ES" sz="2400" b="1" dirty="0">
                  <a:solidFill>
                    <a:schemeClr val="bg2">
                      <a:lumMod val="25000"/>
                    </a:schemeClr>
                  </a:solidFill>
                </a:rPr>
                <a:t>IRREGULARIDAD</a:t>
              </a:r>
            </a:p>
          </p:txBody>
        </p:sp>
      </p:grpSp>
      <p:pic>
        <p:nvPicPr>
          <p:cNvPr id="35" name="Imagen 34">
            <a:extLst>
              <a:ext uri="{FF2B5EF4-FFF2-40B4-BE49-F238E27FC236}">
                <a16:creationId xmlns:a16="http://schemas.microsoft.com/office/drawing/2014/main" id="{1EBE620B-640D-47B4-994E-55A4D56D1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4" name="Es igual a 3">
            <a:extLst>
              <a:ext uri="{FF2B5EF4-FFF2-40B4-BE49-F238E27FC236}">
                <a16:creationId xmlns:a16="http://schemas.microsoft.com/office/drawing/2014/main" id="{CA679538-2EB5-4331-9551-D8BBD83B5847}"/>
              </a:ext>
            </a:extLst>
          </p:cNvPr>
          <p:cNvSpPr/>
          <p:nvPr/>
        </p:nvSpPr>
        <p:spPr>
          <a:xfrm>
            <a:off x="2801516" y="2508797"/>
            <a:ext cx="571510" cy="33031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Título 1">
            <a:extLst>
              <a:ext uri="{FF2B5EF4-FFF2-40B4-BE49-F238E27FC236}">
                <a16:creationId xmlns:a16="http://schemas.microsoft.com/office/drawing/2014/main" id="{6358986D-1492-4323-8EA1-894D9447F712}"/>
              </a:ext>
            </a:extLst>
          </p:cNvPr>
          <p:cNvSpPr txBox="1">
            <a:spLocks/>
          </p:cNvSpPr>
          <p:nvPr/>
        </p:nvSpPr>
        <p:spPr>
          <a:xfrm>
            <a:off x="7035757" y="2269056"/>
            <a:ext cx="1386259" cy="4048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solidFill>
                  <a:schemeClr val="accent1">
                    <a:lumMod val="50000"/>
                  </a:schemeClr>
                </a:solidFill>
                <a:latin typeface="Berlin Sans FB Demi" panose="020E0802020502020306" pitchFamily="34" charset="0"/>
              </a:rPr>
              <a:t>Concepto</a:t>
            </a:r>
          </a:p>
        </p:txBody>
      </p:sp>
      <p:pic>
        <p:nvPicPr>
          <p:cNvPr id="19" name="Imagen 18">
            <a:extLst>
              <a:ext uri="{FF2B5EF4-FFF2-40B4-BE49-F238E27FC236}">
                <a16:creationId xmlns:a16="http://schemas.microsoft.com/office/drawing/2014/main" id="{E928685B-19F3-4B69-AD37-C0C1B3EF5F97}"/>
              </a:ext>
            </a:extLst>
          </p:cNvPr>
          <p:cNvPicPr/>
          <p:nvPr/>
        </p:nvPicPr>
        <p:blipFill>
          <a:blip r:embed="rId4">
            <a:extLst>
              <a:ext uri="{28A0092B-C50C-407E-A947-70E740481C1C}">
                <a14:useLocalDpi xmlns:a14="http://schemas.microsoft.com/office/drawing/2010/main" val="0"/>
              </a:ext>
            </a:extLst>
          </a:blip>
          <a:stretch>
            <a:fillRect/>
          </a:stretch>
        </p:blipFill>
        <p:spPr>
          <a:xfrm>
            <a:off x="1427512" y="289423"/>
            <a:ext cx="1514471" cy="1086679"/>
          </a:xfrm>
          <a:prstGeom prst="rect">
            <a:avLst/>
          </a:prstGeom>
        </p:spPr>
      </p:pic>
      <p:pic>
        <p:nvPicPr>
          <p:cNvPr id="21" name="Imagen 20">
            <a:extLst>
              <a:ext uri="{FF2B5EF4-FFF2-40B4-BE49-F238E27FC236}">
                <a16:creationId xmlns:a16="http://schemas.microsoft.com/office/drawing/2014/main" id="{DEA3DB6B-53B4-45B8-9ED6-1F2075F8E651}"/>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2855574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Resultado de imagen de logo AUREN">
            <a:extLst>
              <a:ext uri="{FF2B5EF4-FFF2-40B4-BE49-F238E27FC236}">
                <a16:creationId xmlns:a16="http://schemas.microsoft.com/office/drawing/2014/main" id="{F7E0B736-B431-437B-B0C1-40331CA99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4116" y="6270125"/>
            <a:ext cx="997884" cy="49784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1EDBCFBC-23CE-4822-92D7-F8F7EAF60BD4}"/>
              </a:ext>
            </a:extLst>
          </p:cNvPr>
          <p:cNvGrpSpPr/>
          <p:nvPr/>
        </p:nvGrpSpPr>
        <p:grpSpPr>
          <a:xfrm>
            <a:off x="1003348" y="2421387"/>
            <a:ext cx="10185303" cy="584775"/>
            <a:chOff x="393769" y="2321147"/>
            <a:chExt cx="10185303" cy="584775"/>
          </a:xfrm>
        </p:grpSpPr>
        <p:sp>
          <p:nvSpPr>
            <p:cNvPr id="16" name="Rectángulo: esquinas redondeadas 15">
              <a:extLst>
                <a:ext uri="{FF2B5EF4-FFF2-40B4-BE49-F238E27FC236}">
                  <a16:creationId xmlns:a16="http://schemas.microsoft.com/office/drawing/2014/main" id="{BA84E2B9-D836-41C5-9C29-A61FE81B9FDD}"/>
                </a:ext>
              </a:extLst>
            </p:cNvPr>
            <p:cNvSpPr/>
            <p:nvPr/>
          </p:nvSpPr>
          <p:spPr>
            <a:xfrm>
              <a:off x="393769" y="2409231"/>
              <a:ext cx="6620435" cy="374571"/>
            </a:xfrm>
            <a:prstGeom prst="roundRect">
              <a:avLst/>
            </a:prstGeom>
            <a:ln w="28575">
              <a:solidFill>
                <a:srgbClr val="C00000"/>
              </a:solidFill>
            </a:ln>
          </p:spPr>
          <p:txBody>
            <a:bodyPr wrap="square">
              <a:spAutoFit/>
            </a:bodyPr>
            <a:lstStyle/>
            <a:p>
              <a:r>
                <a:rPr lang="es-ES" sz="1600" b="1" dirty="0">
                  <a:solidFill>
                    <a:schemeClr val="tx1">
                      <a:lumMod val="65000"/>
                      <a:lumOff val="35000"/>
                    </a:schemeClr>
                  </a:solidFill>
                  <a:latin typeface="AvantGarde Bk BT" panose="020B0702020202020204" pitchFamily="34" charset="0"/>
                  <a:cs typeface="Arial" panose="020B0604020202020204" pitchFamily="34" charset="0"/>
                </a:rPr>
                <a:t>SR1. </a:t>
              </a:r>
              <a:r>
                <a:rPr lang="es-ES" sz="1600" b="1" dirty="0">
                  <a:solidFill>
                    <a:schemeClr val="tx1">
                      <a:lumMod val="65000"/>
                      <a:lumOff val="35000"/>
                    </a:schemeClr>
                  </a:solidFill>
                  <a:latin typeface="Arial" panose="020B0604020202020204" pitchFamily="34" charset="0"/>
                  <a:cs typeface="Arial" panose="020B0604020202020204" pitchFamily="34" charset="0"/>
                </a:rPr>
                <a:t>Conflictos de interés dentro del Comité de Evaluación</a:t>
              </a:r>
            </a:p>
          </p:txBody>
        </p:sp>
        <p:sp>
          <p:nvSpPr>
            <p:cNvPr id="17" name="Flecha: a la derecha 16">
              <a:extLst>
                <a:ext uri="{FF2B5EF4-FFF2-40B4-BE49-F238E27FC236}">
                  <a16:creationId xmlns:a16="http://schemas.microsoft.com/office/drawing/2014/main" id="{4EA2A4C9-514A-476D-B978-AF5F5E99C7E0}"/>
                </a:ext>
              </a:extLst>
            </p:cNvPr>
            <p:cNvSpPr/>
            <p:nvPr/>
          </p:nvSpPr>
          <p:spPr>
            <a:xfrm>
              <a:off x="7147005" y="2385723"/>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a:extLst>
                <a:ext uri="{FF2B5EF4-FFF2-40B4-BE49-F238E27FC236}">
                  <a16:creationId xmlns:a16="http://schemas.microsoft.com/office/drawing/2014/main" id="{999BB17D-45AC-45BD-BFF0-EFDEA7E4B307}"/>
                </a:ext>
              </a:extLst>
            </p:cNvPr>
            <p:cNvSpPr txBox="1"/>
            <p:nvPr/>
          </p:nvSpPr>
          <p:spPr>
            <a:xfrm>
              <a:off x="8013293" y="2321147"/>
              <a:ext cx="2565779" cy="584775"/>
            </a:xfrm>
            <a:prstGeom prst="rect">
              <a:avLst/>
            </a:prstGeom>
            <a:noFill/>
          </p:spPr>
          <p:txBody>
            <a:bodyPr wrap="square" rtlCol="0">
              <a:spAutoFit/>
            </a:bodyPr>
            <a:lstStyle/>
            <a:p>
              <a:r>
                <a:rPr lang="es-ES" sz="1600" b="1" dirty="0">
                  <a:solidFill>
                    <a:srgbClr val="C00000"/>
                  </a:solidFill>
                  <a:latin typeface="Arial" panose="020B0604020202020204" pitchFamily="34" charset="0"/>
                  <a:cs typeface="Arial" panose="020B0604020202020204" pitchFamily="34" charset="0"/>
                </a:rPr>
                <a:t>SELECCIÓN DE OPERACIONES</a:t>
              </a:r>
            </a:p>
          </p:txBody>
        </p:sp>
      </p:grpSp>
      <p:sp>
        <p:nvSpPr>
          <p:cNvPr id="34" name="Rectángulo 33">
            <a:extLst>
              <a:ext uri="{FF2B5EF4-FFF2-40B4-BE49-F238E27FC236}">
                <a16:creationId xmlns:a16="http://schemas.microsoft.com/office/drawing/2014/main" id="{491BAD41-07ED-44BF-ACD7-F0EF620D7933}"/>
              </a:ext>
            </a:extLst>
          </p:cNvPr>
          <p:cNvSpPr/>
          <p:nvPr/>
        </p:nvSpPr>
        <p:spPr>
          <a:xfrm>
            <a:off x="1295099" y="3376432"/>
            <a:ext cx="8671981" cy="2523422"/>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5" name="Rectángulo 34">
            <a:extLst>
              <a:ext uri="{FF2B5EF4-FFF2-40B4-BE49-F238E27FC236}">
                <a16:creationId xmlns:a16="http://schemas.microsoft.com/office/drawing/2014/main" id="{E495D5A8-F2B5-4B25-AA3F-DE82BE324736}"/>
              </a:ext>
            </a:extLst>
          </p:cNvPr>
          <p:cNvSpPr/>
          <p:nvPr/>
        </p:nvSpPr>
        <p:spPr>
          <a:xfrm>
            <a:off x="1457380" y="3481006"/>
            <a:ext cx="8347418" cy="600164"/>
          </a:xfrm>
          <a:prstGeom prst="rect">
            <a:avLst/>
          </a:prstGeom>
        </p:spPr>
        <p:txBody>
          <a:bodyPr wrap="square">
            <a:spAutoFit/>
          </a:bodyPr>
          <a:lstStyle/>
          <a:p>
            <a:pPr algn="just"/>
            <a:r>
              <a:rPr lang="es-ES" sz="1100" b="1" i="1" dirty="0">
                <a:latin typeface="Verdana" panose="020B0604030504040204" pitchFamily="34" charset="0"/>
                <a:ea typeface="Verdana" panose="020B0604030504040204" pitchFamily="34" charset="0"/>
              </a:rPr>
              <a:t>Directrices para la determinación de las correcciones financieras que hayan de aplicarse a los gastos financiados por la Unión en el marco de la gestión compartida, en caso de incumplimiento de las normas en materia de contratación pública</a:t>
            </a:r>
            <a:endParaRPr lang="es-ES" sz="1100" b="1" i="1" dirty="0">
              <a:solidFill>
                <a:srgbClr val="000000"/>
              </a:solidFill>
              <a:effectLst/>
              <a:latin typeface="Verdana" panose="020B0604030504040204" pitchFamily="34" charset="0"/>
              <a:ea typeface="Verdana" panose="020B0604030504040204" pitchFamily="34" charset="0"/>
            </a:endParaRPr>
          </a:p>
        </p:txBody>
      </p:sp>
      <p:pic>
        <p:nvPicPr>
          <p:cNvPr id="36" name="Imagen 35">
            <a:extLst>
              <a:ext uri="{FF2B5EF4-FFF2-40B4-BE49-F238E27FC236}">
                <a16:creationId xmlns:a16="http://schemas.microsoft.com/office/drawing/2014/main" id="{E07288AB-145E-4ED9-93C0-60B9F25E4845}"/>
              </a:ext>
            </a:extLst>
          </p:cNvPr>
          <p:cNvPicPr>
            <a:picLocks noChangeAspect="1"/>
          </p:cNvPicPr>
          <p:nvPr/>
        </p:nvPicPr>
        <p:blipFill rotWithShape="1">
          <a:blip r:embed="rId3"/>
          <a:srcRect b="79718"/>
          <a:stretch/>
        </p:blipFill>
        <p:spPr>
          <a:xfrm>
            <a:off x="1558343" y="4078602"/>
            <a:ext cx="8347418" cy="684849"/>
          </a:xfrm>
          <a:prstGeom prst="rect">
            <a:avLst/>
          </a:prstGeom>
        </p:spPr>
      </p:pic>
      <p:pic>
        <p:nvPicPr>
          <p:cNvPr id="37" name="Imagen 36">
            <a:extLst>
              <a:ext uri="{FF2B5EF4-FFF2-40B4-BE49-F238E27FC236}">
                <a16:creationId xmlns:a16="http://schemas.microsoft.com/office/drawing/2014/main" id="{9C4E9E8A-0ED7-4BA4-A8E7-1D7E1169A3CB}"/>
              </a:ext>
            </a:extLst>
          </p:cNvPr>
          <p:cNvPicPr>
            <a:picLocks noChangeAspect="1"/>
          </p:cNvPicPr>
          <p:nvPr/>
        </p:nvPicPr>
        <p:blipFill rotWithShape="1">
          <a:blip r:embed="rId3"/>
          <a:srcRect t="67261"/>
          <a:stretch/>
        </p:blipFill>
        <p:spPr>
          <a:xfrm>
            <a:off x="1558343" y="4731087"/>
            <a:ext cx="8347418" cy="1105496"/>
          </a:xfrm>
          <a:prstGeom prst="rect">
            <a:avLst/>
          </a:prstGeom>
        </p:spPr>
      </p:pic>
      <p:sp>
        <p:nvSpPr>
          <p:cNvPr id="38" name="Elipse 37">
            <a:extLst>
              <a:ext uri="{FF2B5EF4-FFF2-40B4-BE49-F238E27FC236}">
                <a16:creationId xmlns:a16="http://schemas.microsoft.com/office/drawing/2014/main" id="{F9DD39D5-0DD9-4479-85E4-323E25718A26}"/>
              </a:ext>
            </a:extLst>
          </p:cNvPr>
          <p:cNvSpPr/>
          <p:nvPr/>
        </p:nvSpPr>
        <p:spPr>
          <a:xfrm>
            <a:off x="8622872" y="4683623"/>
            <a:ext cx="489255" cy="346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a:extLst>
              <a:ext uri="{FF2B5EF4-FFF2-40B4-BE49-F238E27FC236}">
                <a16:creationId xmlns:a16="http://schemas.microsoft.com/office/drawing/2014/main" id="{DCCC25C8-A841-4922-9B08-F8FC70E654E0}"/>
              </a:ext>
            </a:extLst>
          </p:cNvPr>
          <p:cNvSpPr/>
          <p:nvPr/>
        </p:nvSpPr>
        <p:spPr>
          <a:xfrm>
            <a:off x="1913213" y="4763451"/>
            <a:ext cx="1272739" cy="18730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Imagen 28">
            <a:extLst>
              <a:ext uri="{FF2B5EF4-FFF2-40B4-BE49-F238E27FC236}">
                <a16:creationId xmlns:a16="http://schemas.microsoft.com/office/drawing/2014/main" id="{446EF612-BA10-44C9-B0E8-91997B9A8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27" name="Título 1">
            <a:extLst>
              <a:ext uri="{FF2B5EF4-FFF2-40B4-BE49-F238E27FC236}">
                <a16:creationId xmlns:a16="http://schemas.microsoft.com/office/drawing/2014/main" id="{A9C143C9-8B7B-48EC-BEBE-237CF5A06172}"/>
              </a:ext>
            </a:extLst>
          </p:cNvPr>
          <p:cNvSpPr>
            <a:spLocks noGrp="1"/>
          </p:cNvSpPr>
          <p:nvPr>
            <p:ph type="title"/>
          </p:nvPr>
        </p:nvSpPr>
        <p:spPr>
          <a:xfrm>
            <a:off x="838200" y="1771470"/>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pic>
        <p:nvPicPr>
          <p:cNvPr id="22" name="Imagen 21">
            <a:extLst>
              <a:ext uri="{FF2B5EF4-FFF2-40B4-BE49-F238E27FC236}">
                <a16:creationId xmlns:a16="http://schemas.microsoft.com/office/drawing/2014/main" id="{4086F895-5CB1-4F74-90CA-0C1153150E31}"/>
              </a:ext>
            </a:extLst>
          </p:cNvPr>
          <p:cNvPicPr/>
          <p:nvPr/>
        </p:nvPicPr>
        <p:blipFill>
          <a:blip r:embed="rId5">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23" name="Imagen 22">
            <a:extLst>
              <a:ext uri="{FF2B5EF4-FFF2-40B4-BE49-F238E27FC236}">
                <a16:creationId xmlns:a16="http://schemas.microsoft.com/office/drawing/2014/main" id="{0029C1CE-45B2-480C-B413-AF9CB9B700CA}"/>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06726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CE65E121-E85D-44B5-AC80-7FD033E771CE}"/>
              </a:ext>
            </a:extLst>
          </p:cNvPr>
          <p:cNvSpPr/>
          <p:nvPr/>
        </p:nvSpPr>
        <p:spPr>
          <a:xfrm>
            <a:off x="1002630" y="2184898"/>
            <a:ext cx="8139950" cy="374571"/>
          </a:xfrm>
          <a:prstGeom prst="roundRect">
            <a:avLst/>
          </a:prstGeom>
          <a:ln w="28575">
            <a:solidFill>
              <a:srgbClr val="7030A0"/>
            </a:solidFill>
          </a:ln>
        </p:spPr>
        <p:txBody>
          <a:bodyPr wrap="square">
            <a:spAutoFit/>
          </a:bodyPr>
          <a:lstStyle/>
          <a:p>
            <a:r>
              <a:rPr lang="es-ES" sz="1600" b="1" dirty="0">
                <a:solidFill>
                  <a:schemeClr val="tx1">
                    <a:lumMod val="65000"/>
                    <a:lumOff val="35000"/>
                  </a:schemeClr>
                </a:solidFill>
                <a:latin typeface="AvantGarde Bk BT" panose="020B0702020202020204" pitchFamily="34" charset="0"/>
              </a:rPr>
              <a:t>IR1</a:t>
            </a:r>
            <a:r>
              <a:rPr lang="es-ES" sz="1600" dirty="0">
                <a:solidFill>
                  <a:schemeClr val="tx1">
                    <a:lumMod val="65000"/>
                    <a:lumOff val="35000"/>
                  </a:schemeClr>
                </a:solidFill>
                <a:latin typeface="AvantGarde Bk BT" panose="020B0702020202020204" pitchFamily="34" charset="0"/>
              </a:rPr>
              <a:t>. </a:t>
            </a:r>
            <a:r>
              <a:rPr lang="es-ES" sz="1600" b="1" dirty="0">
                <a:solidFill>
                  <a:schemeClr val="tx1">
                    <a:lumMod val="65000"/>
                    <a:lumOff val="35000"/>
                  </a:schemeClr>
                </a:solidFill>
                <a:latin typeface="Arial" panose="020B0604020202020204" pitchFamily="34" charset="0"/>
                <a:cs typeface="Arial" panose="020B0604020202020204" pitchFamily="34" charset="0"/>
              </a:rPr>
              <a:t>Conflicto de interés no declarado, o pago de sobornos o comisiones</a:t>
            </a:r>
          </a:p>
        </p:txBody>
      </p:sp>
      <p:sp>
        <p:nvSpPr>
          <p:cNvPr id="6" name="Rectángulo 5">
            <a:extLst>
              <a:ext uri="{FF2B5EF4-FFF2-40B4-BE49-F238E27FC236}">
                <a16:creationId xmlns:a16="http://schemas.microsoft.com/office/drawing/2014/main" id="{A3AAD38A-5B41-428F-B2B7-4839AED0D283}"/>
              </a:ext>
            </a:extLst>
          </p:cNvPr>
          <p:cNvSpPr/>
          <p:nvPr/>
        </p:nvSpPr>
        <p:spPr>
          <a:xfrm>
            <a:off x="522666" y="2741142"/>
            <a:ext cx="11146665" cy="250616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 name="Grupo 1">
            <a:extLst>
              <a:ext uri="{FF2B5EF4-FFF2-40B4-BE49-F238E27FC236}">
                <a16:creationId xmlns:a16="http://schemas.microsoft.com/office/drawing/2014/main" id="{CA4F1FA4-DC08-4684-94E1-C3F01429F250}"/>
              </a:ext>
            </a:extLst>
          </p:cNvPr>
          <p:cNvGrpSpPr/>
          <p:nvPr/>
        </p:nvGrpSpPr>
        <p:grpSpPr>
          <a:xfrm>
            <a:off x="473255" y="2980673"/>
            <a:ext cx="11245490" cy="2115317"/>
            <a:chOff x="624267" y="4246126"/>
            <a:chExt cx="11245490" cy="2115317"/>
          </a:xfrm>
        </p:grpSpPr>
        <p:pic>
          <p:nvPicPr>
            <p:cNvPr id="8" name="Imagen 7">
              <a:extLst>
                <a:ext uri="{FF2B5EF4-FFF2-40B4-BE49-F238E27FC236}">
                  <a16:creationId xmlns:a16="http://schemas.microsoft.com/office/drawing/2014/main" id="{4A9D01C8-4F22-4534-BECA-E3F3FB11DB65}"/>
                </a:ext>
              </a:extLst>
            </p:cNvPr>
            <p:cNvPicPr>
              <a:picLocks noChangeAspect="1"/>
            </p:cNvPicPr>
            <p:nvPr/>
          </p:nvPicPr>
          <p:blipFill rotWithShape="1">
            <a:blip r:embed="rId2"/>
            <a:srcRect b="79718"/>
            <a:stretch/>
          </p:blipFill>
          <p:spPr>
            <a:xfrm>
              <a:off x="624267" y="4246126"/>
              <a:ext cx="11245490" cy="922616"/>
            </a:xfrm>
            <a:prstGeom prst="rect">
              <a:avLst/>
            </a:prstGeom>
          </p:spPr>
        </p:pic>
        <p:pic>
          <p:nvPicPr>
            <p:cNvPr id="9" name="Imagen 8">
              <a:extLst>
                <a:ext uri="{FF2B5EF4-FFF2-40B4-BE49-F238E27FC236}">
                  <a16:creationId xmlns:a16="http://schemas.microsoft.com/office/drawing/2014/main" id="{91D59F8E-D2E2-4009-9B3F-2CB7561C79ED}"/>
                </a:ext>
              </a:extLst>
            </p:cNvPr>
            <p:cNvPicPr>
              <a:picLocks noChangeAspect="1"/>
            </p:cNvPicPr>
            <p:nvPr/>
          </p:nvPicPr>
          <p:blipFill rotWithShape="1">
            <a:blip r:embed="rId2"/>
            <a:srcRect t="67261"/>
            <a:stretch/>
          </p:blipFill>
          <p:spPr>
            <a:xfrm>
              <a:off x="624267" y="4872139"/>
              <a:ext cx="11245488" cy="1489304"/>
            </a:xfrm>
            <a:prstGeom prst="rect">
              <a:avLst/>
            </a:prstGeom>
          </p:spPr>
        </p:pic>
        <p:sp>
          <p:nvSpPr>
            <p:cNvPr id="10" name="Elipse 9">
              <a:extLst>
                <a:ext uri="{FF2B5EF4-FFF2-40B4-BE49-F238E27FC236}">
                  <a16:creationId xmlns:a16="http://schemas.microsoft.com/office/drawing/2014/main" id="{BE7AEF28-F951-49CD-9CE6-14213A55C343}"/>
                </a:ext>
              </a:extLst>
            </p:cNvPr>
            <p:cNvSpPr/>
            <p:nvPr/>
          </p:nvSpPr>
          <p:spPr>
            <a:xfrm>
              <a:off x="10137290" y="4870682"/>
              <a:ext cx="493059" cy="3317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ADC49BC-F32D-4402-BB45-53A7875A50F1}"/>
                </a:ext>
              </a:extLst>
            </p:cNvPr>
            <p:cNvSpPr/>
            <p:nvPr/>
          </p:nvSpPr>
          <p:spPr>
            <a:xfrm>
              <a:off x="1155045" y="4936065"/>
              <a:ext cx="1679595" cy="2326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 name="Diagrama de flujo: conector fuera de página 14">
            <a:extLst>
              <a:ext uri="{FF2B5EF4-FFF2-40B4-BE49-F238E27FC236}">
                <a16:creationId xmlns:a16="http://schemas.microsoft.com/office/drawing/2014/main" id="{DECC18F4-394C-4BAC-9E6E-CA541D96E0FA}"/>
              </a:ext>
            </a:extLst>
          </p:cNvPr>
          <p:cNvSpPr/>
          <p:nvPr/>
        </p:nvSpPr>
        <p:spPr>
          <a:xfrm rot="5400000">
            <a:off x="814371" y="2258717"/>
            <a:ext cx="152400" cy="224117"/>
          </a:xfrm>
          <a:prstGeom prst="flowChartOffpage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7030A0"/>
              </a:solidFill>
            </a:endParaRPr>
          </a:p>
        </p:txBody>
      </p:sp>
      <p:pic>
        <p:nvPicPr>
          <p:cNvPr id="16" name="Picture 4" descr="Resultado de imagen de logo AUREN">
            <a:extLst>
              <a:ext uri="{FF2B5EF4-FFF2-40B4-BE49-F238E27FC236}">
                <a16:creationId xmlns:a16="http://schemas.microsoft.com/office/drawing/2014/main" id="{490AB504-721D-4A5C-8599-08EAF53EB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731"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a:extLst>
              <a:ext uri="{FF2B5EF4-FFF2-40B4-BE49-F238E27FC236}">
                <a16:creationId xmlns:a16="http://schemas.microsoft.com/office/drawing/2014/main" id="{91DBF658-E8C8-4FFC-9814-42040A76B2ED}"/>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62823" y="5428982"/>
            <a:ext cx="2437239" cy="1462343"/>
          </a:xfrm>
          <a:prstGeom prst="rect">
            <a:avLst/>
          </a:prstGeom>
        </p:spPr>
      </p:pic>
      <p:pic>
        <p:nvPicPr>
          <p:cNvPr id="23" name="Imagen 22">
            <a:extLst>
              <a:ext uri="{FF2B5EF4-FFF2-40B4-BE49-F238E27FC236}">
                <a16:creationId xmlns:a16="http://schemas.microsoft.com/office/drawing/2014/main" id="{418D8F53-98DE-4CF7-BF3D-6D5A4DA4DF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22" name="Imagen 21">
            <a:extLst>
              <a:ext uri="{FF2B5EF4-FFF2-40B4-BE49-F238E27FC236}">
                <a16:creationId xmlns:a16="http://schemas.microsoft.com/office/drawing/2014/main" id="{6817154C-237B-41C7-B93F-DBD3EDB100B8}"/>
              </a:ext>
            </a:extLst>
          </p:cNvPr>
          <p:cNvPicPr/>
          <p:nvPr/>
        </p:nvPicPr>
        <p:blipFill>
          <a:blip r:embed="rId7">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24" name="Imagen 23">
            <a:extLst>
              <a:ext uri="{FF2B5EF4-FFF2-40B4-BE49-F238E27FC236}">
                <a16:creationId xmlns:a16="http://schemas.microsoft.com/office/drawing/2014/main" id="{75B925A4-B0D8-4B62-A162-39AA8D23559F}"/>
              </a:ext>
            </a:extLst>
          </p:cNvPr>
          <p:cNvPicPr/>
          <p:nvPr/>
        </p:nvPicPr>
        <p:blipFill>
          <a:blip r:embed="rId8">
            <a:extLst>
              <a:ext uri="{28A0092B-C50C-407E-A947-70E740481C1C}">
                <a14:useLocalDpi xmlns:a14="http://schemas.microsoft.com/office/drawing/2010/main" val="0"/>
              </a:ext>
            </a:extLst>
          </a:blip>
          <a:stretch>
            <a:fillRect/>
          </a:stretch>
        </p:blipFill>
        <p:spPr>
          <a:xfrm>
            <a:off x="4523494" y="1133330"/>
            <a:ext cx="2924228" cy="630625"/>
          </a:xfrm>
          <a:prstGeom prst="rect">
            <a:avLst/>
          </a:prstGeom>
        </p:spPr>
      </p:pic>
      <p:sp>
        <p:nvSpPr>
          <p:cNvPr id="17" name="Título 1">
            <a:extLst>
              <a:ext uri="{FF2B5EF4-FFF2-40B4-BE49-F238E27FC236}">
                <a16:creationId xmlns:a16="http://schemas.microsoft.com/office/drawing/2014/main" id="{42904F38-AF9B-4E44-B148-A598C2A1667D}"/>
              </a:ext>
            </a:extLst>
          </p:cNvPr>
          <p:cNvSpPr>
            <a:spLocks noGrp="1"/>
          </p:cNvSpPr>
          <p:nvPr>
            <p:ph type="title"/>
          </p:nvPr>
        </p:nvSpPr>
        <p:spPr>
          <a:xfrm>
            <a:off x="838198" y="1586957"/>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spTree>
    <p:extLst>
      <p:ext uri="{BB962C8B-B14F-4D97-AF65-F5344CB8AC3E}">
        <p14:creationId xmlns:p14="http://schemas.microsoft.com/office/powerpoint/2010/main" val="3579008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6673F775-58E7-400D-B92D-4E25DE67D7BE}"/>
              </a:ext>
            </a:extLst>
          </p:cNvPr>
          <p:cNvGrpSpPr/>
          <p:nvPr/>
        </p:nvGrpSpPr>
        <p:grpSpPr>
          <a:xfrm>
            <a:off x="1011346" y="2030901"/>
            <a:ext cx="9943051" cy="584775"/>
            <a:chOff x="169651" y="2753276"/>
            <a:chExt cx="9943051" cy="584775"/>
          </a:xfrm>
        </p:grpSpPr>
        <p:sp>
          <p:nvSpPr>
            <p:cNvPr id="5" name="Rectángulo: esquinas redondeadas 4">
              <a:extLst>
                <a:ext uri="{FF2B5EF4-FFF2-40B4-BE49-F238E27FC236}">
                  <a16:creationId xmlns:a16="http://schemas.microsoft.com/office/drawing/2014/main" id="{97C28A3E-5D92-402B-BF55-07D048AAE33E}"/>
                </a:ext>
              </a:extLst>
            </p:cNvPr>
            <p:cNvSpPr/>
            <p:nvPr/>
          </p:nvSpPr>
          <p:spPr>
            <a:xfrm>
              <a:off x="169651" y="2858377"/>
              <a:ext cx="7306237" cy="374571"/>
            </a:xfrm>
            <a:prstGeom prst="roundRect">
              <a:avLst/>
            </a:prstGeom>
            <a:ln w="28575">
              <a:solidFill>
                <a:srgbClr val="7030A0"/>
              </a:solidFill>
            </a:ln>
          </p:spPr>
          <p:txBody>
            <a:bodyPr wrap="square">
              <a:spAutoFit/>
            </a:bodyPr>
            <a:lstStyle/>
            <a:p>
              <a:r>
                <a:rPr lang="es-ES" sz="1600" b="1" dirty="0">
                  <a:solidFill>
                    <a:schemeClr val="tx1">
                      <a:lumMod val="65000"/>
                      <a:lumOff val="35000"/>
                    </a:schemeClr>
                  </a:solidFill>
                  <a:latin typeface="AvantGarde Bk BT" panose="020B0702020202020204" pitchFamily="34" charset="0"/>
                  <a:cs typeface="Arial" panose="020B0604020202020204" pitchFamily="34" charset="0"/>
                </a:rPr>
                <a:t>IR2. </a:t>
              </a:r>
              <a:r>
                <a:rPr lang="es-ES" sz="1600" b="1" dirty="0">
                  <a:solidFill>
                    <a:schemeClr val="tx1">
                      <a:lumMod val="65000"/>
                      <a:lumOff val="35000"/>
                    </a:schemeClr>
                  </a:solidFill>
                  <a:latin typeface="Arial" panose="020B0604020202020204" pitchFamily="34" charset="0"/>
                  <a:cs typeface="Arial" panose="020B0604020202020204" pitchFamily="34" charset="0"/>
                </a:rPr>
                <a:t>Incumplimiento de un procedimiento competitivo obligatorio</a:t>
              </a:r>
              <a:endParaRPr lang="es-E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Flecha: a la derecha 5">
              <a:extLst>
                <a:ext uri="{FF2B5EF4-FFF2-40B4-BE49-F238E27FC236}">
                  <a16:creationId xmlns:a16="http://schemas.microsoft.com/office/drawing/2014/main" id="{2BBB56FC-0807-4C5F-85DF-50AFF38F6F7D}"/>
                </a:ext>
              </a:extLst>
            </p:cNvPr>
            <p:cNvSpPr/>
            <p:nvPr/>
          </p:nvSpPr>
          <p:spPr>
            <a:xfrm>
              <a:off x="7475888" y="2817852"/>
              <a:ext cx="723332" cy="455625"/>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7238AFE3-F6BD-4285-935C-75DA9E0DB9D7}"/>
                </a:ext>
              </a:extLst>
            </p:cNvPr>
            <p:cNvSpPr txBox="1"/>
            <p:nvPr/>
          </p:nvSpPr>
          <p:spPr>
            <a:xfrm>
              <a:off x="8272134" y="2753276"/>
              <a:ext cx="1840568" cy="584775"/>
            </a:xfrm>
            <a:prstGeom prst="rect">
              <a:avLst/>
            </a:prstGeom>
            <a:noFill/>
          </p:spPr>
          <p:txBody>
            <a:bodyPr wrap="square" rtlCol="0">
              <a:spAutoFit/>
            </a:bodyPr>
            <a:lstStyle/>
            <a:p>
              <a:r>
                <a:rPr lang="es-ES" sz="1600" b="1" dirty="0">
                  <a:solidFill>
                    <a:srgbClr val="7030A0"/>
                  </a:solidFill>
                  <a:latin typeface="Arial" panose="020B0604020202020204" pitchFamily="34" charset="0"/>
                  <a:cs typeface="Arial" panose="020B0604020202020204" pitchFamily="34" charset="0"/>
                </a:rPr>
                <a:t>EJECUCIÓN DE OPERACIONES</a:t>
              </a:r>
            </a:p>
          </p:txBody>
        </p:sp>
      </p:grpSp>
      <p:sp>
        <p:nvSpPr>
          <p:cNvPr id="8" name="Diagrama de flujo: conector fuera de página 7">
            <a:extLst>
              <a:ext uri="{FF2B5EF4-FFF2-40B4-BE49-F238E27FC236}">
                <a16:creationId xmlns:a16="http://schemas.microsoft.com/office/drawing/2014/main" id="{C8898B63-09F4-40D2-AF9A-7363D7EEA56B}"/>
              </a:ext>
            </a:extLst>
          </p:cNvPr>
          <p:cNvSpPr/>
          <p:nvPr/>
        </p:nvSpPr>
        <p:spPr>
          <a:xfrm rot="5400000">
            <a:off x="815251" y="2211264"/>
            <a:ext cx="152400" cy="224117"/>
          </a:xfrm>
          <a:prstGeom prst="flowChartOffpage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FD46D758-BD6D-499A-8F8D-0115CE752D4C}"/>
              </a:ext>
            </a:extLst>
          </p:cNvPr>
          <p:cNvSpPr/>
          <p:nvPr/>
        </p:nvSpPr>
        <p:spPr>
          <a:xfrm>
            <a:off x="754505" y="2651947"/>
            <a:ext cx="10653182" cy="386709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2" name="Imagen 11">
            <a:extLst>
              <a:ext uri="{FF2B5EF4-FFF2-40B4-BE49-F238E27FC236}">
                <a16:creationId xmlns:a16="http://schemas.microsoft.com/office/drawing/2014/main" id="{9138761E-259B-486A-AB05-9B66CD29DAB8}"/>
              </a:ext>
            </a:extLst>
          </p:cNvPr>
          <p:cNvPicPr>
            <a:picLocks noChangeAspect="1"/>
          </p:cNvPicPr>
          <p:nvPr/>
        </p:nvPicPr>
        <p:blipFill>
          <a:blip r:embed="rId2"/>
          <a:stretch>
            <a:fillRect/>
          </a:stretch>
        </p:blipFill>
        <p:spPr>
          <a:xfrm>
            <a:off x="3123477" y="2750202"/>
            <a:ext cx="7726843" cy="3658371"/>
          </a:xfrm>
          <a:prstGeom prst="rect">
            <a:avLst/>
          </a:prstGeom>
        </p:spPr>
      </p:pic>
      <p:pic>
        <p:nvPicPr>
          <p:cNvPr id="13" name="Imagen 12">
            <a:extLst>
              <a:ext uri="{FF2B5EF4-FFF2-40B4-BE49-F238E27FC236}">
                <a16:creationId xmlns:a16="http://schemas.microsoft.com/office/drawing/2014/main" id="{9B9C46C9-D356-4922-8F9E-9313415220E9}"/>
              </a:ext>
            </a:extLst>
          </p:cNvPr>
          <p:cNvPicPr>
            <a:picLocks noChangeAspect="1"/>
          </p:cNvPicPr>
          <p:nvPr/>
        </p:nvPicPr>
        <p:blipFill>
          <a:blip r:embed="rId3"/>
          <a:stretch>
            <a:fillRect/>
          </a:stretch>
        </p:blipFill>
        <p:spPr>
          <a:xfrm>
            <a:off x="1011346" y="3612291"/>
            <a:ext cx="1752009" cy="1402976"/>
          </a:xfrm>
          <a:prstGeom prst="ellipse">
            <a:avLst/>
          </a:prstGeom>
          <a:effectLst>
            <a:outerShdw blurRad="50800" dist="38100" dir="5400000" algn="t" rotWithShape="0">
              <a:prstClr val="black">
                <a:alpha val="40000"/>
              </a:prstClr>
            </a:outerShdw>
          </a:effectLst>
        </p:spPr>
      </p:pic>
      <p:pic>
        <p:nvPicPr>
          <p:cNvPr id="17" name="Imagen 16">
            <a:extLst>
              <a:ext uri="{FF2B5EF4-FFF2-40B4-BE49-F238E27FC236}">
                <a16:creationId xmlns:a16="http://schemas.microsoft.com/office/drawing/2014/main" id="{E141086D-659D-45A2-8823-1B10C5953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1" name="Picture 4" descr="Resultado de imagen de logo AUREN">
            <a:extLst>
              <a:ext uri="{FF2B5EF4-FFF2-40B4-BE49-F238E27FC236}">
                <a16:creationId xmlns:a16="http://schemas.microsoft.com/office/drawing/2014/main" id="{9D0E66AF-D08B-4B46-A521-4E85C215D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2731"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0DE217AA-93E7-49D5-8559-DCEF6221E6F7}"/>
              </a:ext>
            </a:extLst>
          </p:cNvPr>
          <p:cNvPicPr/>
          <p:nvPr/>
        </p:nvPicPr>
        <p:blipFill>
          <a:blip r:embed="rId6">
            <a:extLst>
              <a:ext uri="{28A0092B-C50C-407E-A947-70E740481C1C}">
                <a14:useLocalDpi xmlns:a14="http://schemas.microsoft.com/office/drawing/2010/main" val="0"/>
              </a:ext>
            </a:extLst>
          </a:blip>
          <a:stretch>
            <a:fillRect/>
          </a:stretch>
        </p:blipFill>
        <p:spPr>
          <a:xfrm>
            <a:off x="1387756" y="189039"/>
            <a:ext cx="1514471" cy="1086679"/>
          </a:xfrm>
          <a:prstGeom prst="rect">
            <a:avLst/>
          </a:prstGeom>
        </p:spPr>
      </p:pic>
      <p:pic>
        <p:nvPicPr>
          <p:cNvPr id="21" name="Imagen 20">
            <a:extLst>
              <a:ext uri="{FF2B5EF4-FFF2-40B4-BE49-F238E27FC236}">
                <a16:creationId xmlns:a16="http://schemas.microsoft.com/office/drawing/2014/main" id="{9379E6D2-4CEC-436D-AFE2-9BC71B2BC7FB}"/>
              </a:ext>
            </a:extLst>
          </p:cNvPr>
          <p:cNvPicPr/>
          <p:nvPr/>
        </p:nvPicPr>
        <p:blipFill>
          <a:blip r:embed="rId7">
            <a:extLst>
              <a:ext uri="{28A0092B-C50C-407E-A947-70E740481C1C}">
                <a14:useLocalDpi xmlns:a14="http://schemas.microsoft.com/office/drawing/2010/main" val="0"/>
              </a:ext>
            </a:extLst>
          </a:blip>
          <a:stretch>
            <a:fillRect/>
          </a:stretch>
        </p:blipFill>
        <p:spPr>
          <a:xfrm>
            <a:off x="4523494" y="1044448"/>
            <a:ext cx="2924228" cy="630625"/>
          </a:xfrm>
          <a:prstGeom prst="rect">
            <a:avLst/>
          </a:prstGeom>
        </p:spPr>
      </p:pic>
      <p:sp>
        <p:nvSpPr>
          <p:cNvPr id="18" name="Título 1">
            <a:extLst>
              <a:ext uri="{FF2B5EF4-FFF2-40B4-BE49-F238E27FC236}">
                <a16:creationId xmlns:a16="http://schemas.microsoft.com/office/drawing/2014/main" id="{C6D51CB1-F679-4E7F-8B42-D901D0506C97}"/>
              </a:ext>
            </a:extLst>
          </p:cNvPr>
          <p:cNvSpPr>
            <a:spLocks noGrp="1"/>
          </p:cNvSpPr>
          <p:nvPr>
            <p:ph type="title"/>
          </p:nvPr>
        </p:nvSpPr>
        <p:spPr>
          <a:xfrm>
            <a:off x="838200" y="1560931"/>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spTree>
    <p:extLst>
      <p:ext uri="{BB962C8B-B14F-4D97-AF65-F5344CB8AC3E}">
        <p14:creationId xmlns:p14="http://schemas.microsoft.com/office/powerpoint/2010/main" val="1150435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7D96F105-D841-456D-B1ED-BBE7A428460F}"/>
              </a:ext>
            </a:extLst>
          </p:cNvPr>
          <p:cNvSpPr txBox="1">
            <a:spLocks/>
          </p:cNvSpPr>
          <p:nvPr/>
        </p:nvSpPr>
        <p:spPr>
          <a:xfrm>
            <a:off x="842670" y="2365516"/>
            <a:ext cx="5004285" cy="44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u="sng" dirty="0">
                <a:solidFill>
                  <a:schemeClr val="tx1">
                    <a:lumMod val="75000"/>
                    <a:lumOff val="25000"/>
                  </a:schemeClr>
                </a:solidFill>
                <a:latin typeface="+mn-lt"/>
              </a:rPr>
              <a:t>Anuncio de contratación y pliegos</a:t>
            </a:r>
          </a:p>
        </p:txBody>
      </p:sp>
      <p:pic>
        <p:nvPicPr>
          <p:cNvPr id="3" name="Imagen 2">
            <a:extLst>
              <a:ext uri="{FF2B5EF4-FFF2-40B4-BE49-F238E27FC236}">
                <a16:creationId xmlns:a16="http://schemas.microsoft.com/office/drawing/2014/main" id="{C2DD737C-A11A-4A7C-89DB-870FE722FF34}"/>
              </a:ext>
            </a:extLst>
          </p:cNvPr>
          <p:cNvPicPr>
            <a:picLocks noChangeAspect="1"/>
          </p:cNvPicPr>
          <p:nvPr/>
        </p:nvPicPr>
        <p:blipFill>
          <a:blip r:embed="rId3"/>
          <a:stretch>
            <a:fillRect/>
          </a:stretch>
        </p:blipFill>
        <p:spPr>
          <a:xfrm>
            <a:off x="2685051" y="2945172"/>
            <a:ext cx="6477610" cy="3892330"/>
          </a:xfrm>
          <a:prstGeom prst="rect">
            <a:avLst/>
          </a:prstGeom>
        </p:spPr>
      </p:pic>
      <p:pic>
        <p:nvPicPr>
          <p:cNvPr id="12" name="Imagen 11">
            <a:extLst>
              <a:ext uri="{FF2B5EF4-FFF2-40B4-BE49-F238E27FC236}">
                <a16:creationId xmlns:a16="http://schemas.microsoft.com/office/drawing/2014/main" id="{D1348324-E425-46D1-AD41-40A97E5B2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8" name="Título 1">
            <a:extLst>
              <a:ext uri="{FF2B5EF4-FFF2-40B4-BE49-F238E27FC236}">
                <a16:creationId xmlns:a16="http://schemas.microsoft.com/office/drawing/2014/main" id="{3F9C3BCF-750F-4B3E-A766-D3624EBE8AB9}"/>
              </a:ext>
            </a:extLst>
          </p:cNvPr>
          <p:cNvSpPr>
            <a:spLocks noGrp="1"/>
          </p:cNvSpPr>
          <p:nvPr>
            <p:ph type="title"/>
          </p:nvPr>
        </p:nvSpPr>
        <p:spPr>
          <a:xfrm>
            <a:off x="833730" y="1752320"/>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pic>
        <p:nvPicPr>
          <p:cNvPr id="11" name="Imagen 10">
            <a:extLst>
              <a:ext uri="{FF2B5EF4-FFF2-40B4-BE49-F238E27FC236}">
                <a16:creationId xmlns:a16="http://schemas.microsoft.com/office/drawing/2014/main" id="{E3124C7A-EB04-4384-B318-E8F877966F20}"/>
              </a:ext>
            </a:extLst>
          </p:cNvPr>
          <p:cNvPicPr/>
          <p:nvPr/>
        </p:nvPicPr>
        <p:blipFill>
          <a:blip r:embed="rId5">
            <a:extLst>
              <a:ext uri="{28A0092B-C50C-407E-A947-70E740481C1C}">
                <a14:useLocalDpi xmlns:a14="http://schemas.microsoft.com/office/drawing/2010/main" val="0"/>
              </a:ext>
            </a:extLst>
          </a:blip>
          <a:stretch>
            <a:fillRect/>
          </a:stretch>
        </p:blipFill>
        <p:spPr>
          <a:xfrm>
            <a:off x="1170580" y="276266"/>
            <a:ext cx="1514471" cy="1086679"/>
          </a:xfrm>
          <a:prstGeom prst="rect">
            <a:avLst/>
          </a:prstGeom>
        </p:spPr>
      </p:pic>
      <p:pic>
        <p:nvPicPr>
          <p:cNvPr id="13" name="Imagen 12">
            <a:extLst>
              <a:ext uri="{FF2B5EF4-FFF2-40B4-BE49-F238E27FC236}">
                <a16:creationId xmlns:a16="http://schemas.microsoft.com/office/drawing/2014/main" id="{CEDB8765-418F-493E-939B-B98D938AF880}"/>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2193290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7D96F105-D841-456D-B1ED-BBE7A428460F}"/>
              </a:ext>
            </a:extLst>
          </p:cNvPr>
          <p:cNvSpPr txBox="1">
            <a:spLocks/>
          </p:cNvSpPr>
          <p:nvPr/>
        </p:nvSpPr>
        <p:spPr>
          <a:xfrm>
            <a:off x="595286" y="1826278"/>
            <a:ext cx="5004285" cy="44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u="sng" dirty="0">
                <a:solidFill>
                  <a:schemeClr val="tx1">
                    <a:lumMod val="75000"/>
                    <a:lumOff val="25000"/>
                  </a:schemeClr>
                </a:solidFill>
                <a:latin typeface="+mn-lt"/>
              </a:rPr>
              <a:t>Anuncio de contratación y pliegos</a:t>
            </a:r>
          </a:p>
        </p:txBody>
      </p:sp>
      <p:pic>
        <p:nvPicPr>
          <p:cNvPr id="6" name="Imagen 5">
            <a:extLst>
              <a:ext uri="{FF2B5EF4-FFF2-40B4-BE49-F238E27FC236}">
                <a16:creationId xmlns:a16="http://schemas.microsoft.com/office/drawing/2014/main" id="{47835D58-183F-465E-B157-4BE37B59CB9B}"/>
              </a:ext>
            </a:extLst>
          </p:cNvPr>
          <p:cNvPicPr>
            <a:picLocks noChangeAspect="1"/>
          </p:cNvPicPr>
          <p:nvPr/>
        </p:nvPicPr>
        <p:blipFill>
          <a:blip r:embed="rId3"/>
          <a:stretch>
            <a:fillRect/>
          </a:stretch>
        </p:blipFill>
        <p:spPr>
          <a:xfrm>
            <a:off x="2589220" y="2389560"/>
            <a:ext cx="6505354" cy="4506022"/>
          </a:xfrm>
          <a:prstGeom prst="rect">
            <a:avLst/>
          </a:prstGeom>
        </p:spPr>
      </p:pic>
      <p:pic>
        <p:nvPicPr>
          <p:cNvPr id="12" name="Imagen 11">
            <a:extLst>
              <a:ext uri="{FF2B5EF4-FFF2-40B4-BE49-F238E27FC236}">
                <a16:creationId xmlns:a16="http://schemas.microsoft.com/office/drawing/2014/main" id="{BE200E5B-091F-4EB9-AF20-A1F78CE50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6532" y="194136"/>
            <a:ext cx="1183807" cy="1006154"/>
          </a:xfrm>
          <a:prstGeom prst="rect">
            <a:avLst/>
          </a:prstGeom>
        </p:spPr>
      </p:pic>
      <p:pic>
        <p:nvPicPr>
          <p:cNvPr id="11" name="Imagen 10">
            <a:extLst>
              <a:ext uri="{FF2B5EF4-FFF2-40B4-BE49-F238E27FC236}">
                <a16:creationId xmlns:a16="http://schemas.microsoft.com/office/drawing/2014/main" id="{A91882E3-D762-4312-AC23-0386E0940F7A}"/>
              </a:ext>
            </a:extLst>
          </p:cNvPr>
          <p:cNvPicPr/>
          <p:nvPr/>
        </p:nvPicPr>
        <p:blipFill>
          <a:blip r:embed="rId5">
            <a:extLst>
              <a:ext uri="{28A0092B-C50C-407E-A947-70E740481C1C}">
                <a14:useLocalDpi xmlns:a14="http://schemas.microsoft.com/office/drawing/2010/main" val="0"/>
              </a:ext>
            </a:extLst>
          </a:blip>
          <a:stretch>
            <a:fillRect/>
          </a:stretch>
        </p:blipFill>
        <p:spPr>
          <a:xfrm>
            <a:off x="1081114" y="194136"/>
            <a:ext cx="1514471" cy="1086679"/>
          </a:xfrm>
          <a:prstGeom prst="rect">
            <a:avLst/>
          </a:prstGeom>
        </p:spPr>
      </p:pic>
      <p:pic>
        <p:nvPicPr>
          <p:cNvPr id="13" name="Imagen 12">
            <a:extLst>
              <a:ext uri="{FF2B5EF4-FFF2-40B4-BE49-F238E27FC236}">
                <a16:creationId xmlns:a16="http://schemas.microsoft.com/office/drawing/2014/main" id="{859A5DF7-A3CF-46D0-AAEC-4F62AC18DBAA}"/>
              </a:ext>
            </a:extLst>
          </p:cNvPr>
          <p:cNvPicPr/>
          <p:nvPr/>
        </p:nvPicPr>
        <p:blipFill>
          <a:blip r:embed="rId6">
            <a:extLst>
              <a:ext uri="{28A0092B-C50C-407E-A947-70E740481C1C}">
                <a14:useLocalDpi xmlns:a14="http://schemas.microsoft.com/office/drawing/2010/main" val="0"/>
              </a:ext>
            </a:extLst>
          </a:blip>
          <a:stretch>
            <a:fillRect/>
          </a:stretch>
        </p:blipFill>
        <p:spPr>
          <a:xfrm>
            <a:off x="4536747" y="888689"/>
            <a:ext cx="2924228" cy="630625"/>
          </a:xfrm>
          <a:prstGeom prst="rect">
            <a:avLst/>
          </a:prstGeom>
        </p:spPr>
      </p:pic>
      <p:sp>
        <p:nvSpPr>
          <p:cNvPr id="8" name="Título 1">
            <a:extLst>
              <a:ext uri="{FF2B5EF4-FFF2-40B4-BE49-F238E27FC236}">
                <a16:creationId xmlns:a16="http://schemas.microsoft.com/office/drawing/2014/main" id="{5707B518-F8B5-4286-8E36-8C48D12443BB}"/>
              </a:ext>
            </a:extLst>
          </p:cNvPr>
          <p:cNvSpPr>
            <a:spLocks noGrp="1"/>
          </p:cNvSpPr>
          <p:nvPr>
            <p:ph type="title"/>
          </p:nvPr>
        </p:nvSpPr>
        <p:spPr>
          <a:xfrm>
            <a:off x="580972" y="1433251"/>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spTree>
    <p:extLst>
      <p:ext uri="{BB962C8B-B14F-4D97-AF65-F5344CB8AC3E}">
        <p14:creationId xmlns:p14="http://schemas.microsoft.com/office/powerpoint/2010/main" val="2130133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7D96F105-D841-456D-B1ED-BBE7A428460F}"/>
              </a:ext>
            </a:extLst>
          </p:cNvPr>
          <p:cNvSpPr txBox="1">
            <a:spLocks/>
          </p:cNvSpPr>
          <p:nvPr/>
        </p:nvSpPr>
        <p:spPr>
          <a:xfrm>
            <a:off x="621373" y="1999921"/>
            <a:ext cx="5004285" cy="44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u="sng" dirty="0">
                <a:solidFill>
                  <a:schemeClr val="tx1">
                    <a:lumMod val="75000"/>
                    <a:lumOff val="25000"/>
                  </a:schemeClr>
                </a:solidFill>
                <a:latin typeface="+mn-lt"/>
              </a:rPr>
              <a:t>Anuncio de contratación y pliegos</a:t>
            </a:r>
          </a:p>
        </p:txBody>
      </p:sp>
      <p:pic>
        <p:nvPicPr>
          <p:cNvPr id="4" name="Imagen 3">
            <a:extLst>
              <a:ext uri="{FF2B5EF4-FFF2-40B4-BE49-F238E27FC236}">
                <a16:creationId xmlns:a16="http://schemas.microsoft.com/office/drawing/2014/main" id="{67E27DA3-DA3D-4082-8919-28C353FF4775}"/>
              </a:ext>
            </a:extLst>
          </p:cNvPr>
          <p:cNvPicPr>
            <a:picLocks noChangeAspect="1"/>
          </p:cNvPicPr>
          <p:nvPr/>
        </p:nvPicPr>
        <p:blipFill>
          <a:blip r:embed="rId3"/>
          <a:stretch>
            <a:fillRect/>
          </a:stretch>
        </p:blipFill>
        <p:spPr>
          <a:xfrm>
            <a:off x="2025577" y="2594765"/>
            <a:ext cx="7200161" cy="4482907"/>
          </a:xfrm>
          <a:prstGeom prst="rect">
            <a:avLst/>
          </a:prstGeom>
        </p:spPr>
      </p:pic>
      <p:pic>
        <p:nvPicPr>
          <p:cNvPr id="12" name="Imagen 11">
            <a:extLst>
              <a:ext uri="{FF2B5EF4-FFF2-40B4-BE49-F238E27FC236}">
                <a16:creationId xmlns:a16="http://schemas.microsoft.com/office/drawing/2014/main" id="{A39B9B19-C328-403D-A28F-129C0192F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1" name="Imagen 10">
            <a:extLst>
              <a:ext uri="{FF2B5EF4-FFF2-40B4-BE49-F238E27FC236}">
                <a16:creationId xmlns:a16="http://schemas.microsoft.com/office/drawing/2014/main" id="{A95EAEC4-9F86-4C1E-A131-111B2C110000}"/>
              </a:ext>
            </a:extLst>
          </p:cNvPr>
          <p:cNvPicPr/>
          <p:nvPr/>
        </p:nvPicPr>
        <p:blipFill>
          <a:blip r:embed="rId5">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3" name="Imagen 12">
            <a:extLst>
              <a:ext uri="{FF2B5EF4-FFF2-40B4-BE49-F238E27FC236}">
                <a16:creationId xmlns:a16="http://schemas.microsoft.com/office/drawing/2014/main" id="{72B4A55D-DDE1-4B7C-8DF2-E25F6D6A2AF7}"/>
              </a:ext>
            </a:extLst>
          </p:cNvPr>
          <p:cNvPicPr/>
          <p:nvPr/>
        </p:nvPicPr>
        <p:blipFill>
          <a:blip r:embed="rId6">
            <a:extLst>
              <a:ext uri="{28A0092B-C50C-407E-A947-70E740481C1C}">
                <a14:useLocalDpi xmlns:a14="http://schemas.microsoft.com/office/drawing/2010/main" val="0"/>
              </a:ext>
            </a:extLst>
          </a:blip>
          <a:stretch>
            <a:fillRect/>
          </a:stretch>
        </p:blipFill>
        <p:spPr>
          <a:xfrm>
            <a:off x="4633886" y="1087894"/>
            <a:ext cx="2924228" cy="630625"/>
          </a:xfrm>
          <a:prstGeom prst="rect">
            <a:avLst/>
          </a:prstGeom>
        </p:spPr>
      </p:pic>
      <p:sp>
        <p:nvSpPr>
          <p:cNvPr id="8" name="Título 1">
            <a:extLst>
              <a:ext uri="{FF2B5EF4-FFF2-40B4-BE49-F238E27FC236}">
                <a16:creationId xmlns:a16="http://schemas.microsoft.com/office/drawing/2014/main" id="{46402C42-BB84-41EF-BF6F-5242DCD0EE57}"/>
              </a:ext>
            </a:extLst>
          </p:cNvPr>
          <p:cNvSpPr>
            <a:spLocks noGrp="1"/>
          </p:cNvSpPr>
          <p:nvPr>
            <p:ph type="title"/>
          </p:nvPr>
        </p:nvSpPr>
        <p:spPr>
          <a:xfrm>
            <a:off x="685470" y="1581606"/>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spTree>
    <p:extLst>
      <p:ext uri="{BB962C8B-B14F-4D97-AF65-F5344CB8AC3E}">
        <p14:creationId xmlns:p14="http://schemas.microsoft.com/office/powerpoint/2010/main" val="1793989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7D96F105-D841-456D-B1ED-BBE7A428460F}"/>
              </a:ext>
            </a:extLst>
          </p:cNvPr>
          <p:cNvSpPr txBox="1">
            <a:spLocks/>
          </p:cNvSpPr>
          <p:nvPr/>
        </p:nvSpPr>
        <p:spPr>
          <a:xfrm>
            <a:off x="620651" y="2146726"/>
            <a:ext cx="5004285" cy="44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u="sng" dirty="0">
                <a:solidFill>
                  <a:schemeClr val="tx1">
                    <a:lumMod val="75000"/>
                    <a:lumOff val="25000"/>
                  </a:schemeClr>
                </a:solidFill>
                <a:latin typeface="+mn-lt"/>
              </a:rPr>
              <a:t>Anuncio de contratación y pliegos</a:t>
            </a:r>
          </a:p>
        </p:txBody>
      </p:sp>
      <p:pic>
        <p:nvPicPr>
          <p:cNvPr id="10" name="Imagen 9">
            <a:extLst>
              <a:ext uri="{FF2B5EF4-FFF2-40B4-BE49-F238E27FC236}">
                <a16:creationId xmlns:a16="http://schemas.microsoft.com/office/drawing/2014/main" id="{BDDE9C95-2A5C-448F-8BB5-CAD7942D7DA0}"/>
              </a:ext>
            </a:extLst>
          </p:cNvPr>
          <p:cNvPicPr>
            <a:picLocks noChangeAspect="1"/>
          </p:cNvPicPr>
          <p:nvPr/>
        </p:nvPicPr>
        <p:blipFill>
          <a:blip r:embed="rId3"/>
          <a:stretch>
            <a:fillRect/>
          </a:stretch>
        </p:blipFill>
        <p:spPr>
          <a:xfrm>
            <a:off x="1716868" y="2829433"/>
            <a:ext cx="7965860" cy="3946139"/>
          </a:xfrm>
          <a:prstGeom prst="rect">
            <a:avLst/>
          </a:prstGeom>
        </p:spPr>
      </p:pic>
      <p:pic>
        <p:nvPicPr>
          <p:cNvPr id="12" name="Imagen 11">
            <a:extLst>
              <a:ext uri="{FF2B5EF4-FFF2-40B4-BE49-F238E27FC236}">
                <a16:creationId xmlns:a16="http://schemas.microsoft.com/office/drawing/2014/main" id="{DB1491E9-667D-45A9-8519-A20677039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1" name="Imagen 10">
            <a:extLst>
              <a:ext uri="{FF2B5EF4-FFF2-40B4-BE49-F238E27FC236}">
                <a16:creationId xmlns:a16="http://schemas.microsoft.com/office/drawing/2014/main" id="{49AB5E2D-BE4D-4422-B28F-D620EC74B2A1}"/>
              </a:ext>
            </a:extLst>
          </p:cNvPr>
          <p:cNvPicPr/>
          <p:nvPr/>
        </p:nvPicPr>
        <p:blipFill>
          <a:blip r:embed="rId5">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3" name="Imagen 12">
            <a:extLst>
              <a:ext uri="{FF2B5EF4-FFF2-40B4-BE49-F238E27FC236}">
                <a16:creationId xmlns:a16="http://schemas.microsoft.com/office/drawing/2014/main" id="{6D41BC5B-F444-4E01-8CB5-C64F336F2AD7}"/>
              </a:ext>
            </a:extLst>
          </p:cNvPr>
          <p:cNvPicPr/>
          <p:nvPr/>
        </p:nvPicPr>
        <p:blipFill>
          <a:blip r:embed="rId6">
            <a:extLst>
              <a:ext uri="{28A0092B-C50C-407E-A947-70E740481C1C}">
                <a14:useLocalDpi xmlns:a14="http://schemas.microsoft.com/office/drawing/2010/main" val="0"/>
              </a:ext>
            </a:extLst>
          </a:blip>
          <a:stretch>
            <a:fillRect/>
          </a:stretch>
        </p:blipFill>
        <p:spPr>
          <a:xfrm>
            <a:off x="4523494" y="1047632"/>
            <a:ext cx="2924228" cy="630625"/>
          </a:xfrm>
          <a:prstGeom prst="rect">
            <a:avLst/>
          </a:prstGeom>
        </p:spPr>
      </p:pic>
      <p:sp>
        <p:nvSpPr>
          <p:cNvPr id="8" name="Título 1">
            <a:extLst>
              <a:ext uri="{FF2B5EF4-FFF2-40B4-BE49-F238E27FC236}">
                <a16:creationId xmlns:a16="http://schemas.microsoft.com/office/drawing/2014/main" id="{D8AC676D-3733-4B7B-95D1-F9440ECEF490}"/>
              </a:ext>
            </a:extLst>
          </p:cNvPr>
          <p:cNvSpPr>
            <a:spLocks noGrp="1"/>
          </p:cNvSpPr>
          <p:nvPr>
            <p:ph type="title"/>
          </p:nvPr>
        </p:nvSpPr>
        <p:spPr>
          <a:xfrm>
            <a:off x="620651" y="1721262"/>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spTree>
    <p:extLst>
      <p:ext uri="{BB962C8B-B14F-4D97-AF65-F5344CB8AC3E}">
        <p14:creationId xmlns:p14="http://schemas.microsoft.com/office/powerpoint/2010/main" val="1154606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7D96F105-D841-456D-B1ED-BBE7A428460F}"/>
              </a:ext>
            </a:extLst>
          </p:cNvPr>
          <p:cNvSpPr txBox="1">
            <a:spLocks/>
          </p:cNvSpPr>
          <p:nvPr/>
        </p:nvSpPr>
        <p:spPr>
          <a:xfrm>
            <a:off x="683156" y="2257091"/>
            <a:ext cx="5004285" cy="44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u="sng" dirty="0">
                <a:solidFill>
                  <a:schemeClr val="tx1">
                    <a:lumMod val="75000"/>
                    <a:lumOff val="25000"/>
                  </a:schemeClr>
                </a:solidFill>
                <a:latin typeface="+mn-lt"/>
              </a:rPr>
              <a:t>Evaluación de ofertas</a:t>
            </a:r>
          </a:p>
        </p:txBody>
      </p:sp>
      <p:pic>
        <p:nvPicPr>
          <p:cNvPr id="4" name="Imagen 3">
            <a:extLst>
              <a:ext uri="{FF2B5EF4-FFF2-40B4-BE49-F238E27FC236}">
                <a16:creationId xmlns:a16="http://schemas.microsoft.com/office/drawing/2014/main" id="{1A1BCE95-3F51-4795-9ADB-EDF46BD11CC8}"/>
              </a:ext>
            </a:extLst>
          </p:cNvPr>
          <p:cNvPicPr>
            <a:picLocks noChangeAspect="1"/>
          </p:cNvPicPr>
          <p:nvPr/>
        </p:nvPicPr>
        <p:blipFill>
          <a:blip r:embed="rId3"/>
          <a:stretch>
            <a:fillRect/>
          </a:stretch>
        </p:blipFill>
        <p:spPr>
          <a:xfrm>
            <a:off x="2924305" y="2894935"/>
            <a:ext cx="6343389" cy="3944102"/>
          </a:xfrm>
          <a:prstGeom prst="rect">
            <a:avLst/>
          </a:prstGeom>
        </p:spPr>
      </p:pic>
      <p:pic>
        <p:nvPicPr>
          <p:cNvPr id="12" name="Imagen 11">
            <a:extLst>
              <a:ext uri="{FF2B5EF4-FFF2-40B4-BE49-F238E27FC236}">
                <a16:creationId xmlns:a16="http://schemas.microsoft.com/office/drawing/2014/main" id="{2B2061CA-4838-4CCE-BA7C-1D522760E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8" name="Título 1">
            <a:extLst>
              <a:ext uri="{FF2B5EF4-FFF2-40B4-BE49-F238E27FC236}">
                <a16:creationId xmlns:a16="http://schemas.microsoft.com/office/drawing/2014/main" id="{353D6B29-22F2-433A-AB5B-93422A683CB0}"/>
              </a:ext>
            </a:extLst>
          </p:cNvPr>
          <p:cNvSpPr>
            <a:spLocks noGrp="1"/>
          </p:cNvSpPr>
          <p:nvPr>
            <p:ph type="title"/>
          </p:nvPr>
        </p:nvSpPr>
        <p:spPr>
          <a:xfrm>
            <a:off x="653009" y="1756447"/>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pic>
        <p:nvPicPr>
          <p:cNvPr id="11" name="Imagen 10">
            <a:extLst>
              <a:ext uri="{FF2B5EF4-FFF2-40B4-BE49-F238E27FC236}">
                <a16:creationId xmlns:a16="http://schemas.microsoft.com/office/drawing/2014/main" id="{21760DF7-CD7D-482D-9B0C-109316288ED9}"/>
              </a:ext>
            </a:extLst>
          </p:cNvPr>
          <p:cNvPicPr/>
          <p:nvPr/>
        </p:nvPicPr>
        <p:blipFill>
          <a:blip r:embed="rId5">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3" name="Imagen 12">
            <a:extLst>
              <a:ext uri="{FF2B5EF4-FFF2-40B4-BE49-F238E27FC236}">
                <a16:creationId xmlns:a16="http://schemas.microsoft.com/office/drawing/2014/main" id="{CE4323C3-8F86-4115-9C7E-A8C9686D681E}"/>
              </a:ext>
            </a:extLst>
          </p:cNvPr>
          <p:cNvPicPr/>
          <p:nvPr/>
        </p:nvPicPr>
        <p:blipFill>
          <a:blip r:embed="rId6">
            <a:extLst>
              <a:ext uri="{28A0092B-C50C-407E-A947-70E740481C1C}">
                <a14:useLocalDpi xmlns:a14="http://schemas.microsoft.com/office/drawing/2010/main" val="0"/>
              </a:ext>
            </a:extLst>
          </a:blip>
          <a:stretch>
            <a:fillRect/>
          </a:stretch>
        </p:blipFill>
        <p:spPr>
          <a:xfrm>
            <a:off x="4633885" y="1117624"/>
            <a:ext cx="2924228" cy="630625"/>
          </a:xfrm>
          <a:prstGeom prst="rect">
            <a:avLst/>
          </a:prstGeom>
        </p:spPr>
      </p:pic>
    </p:spTree>
    <p:extLst>
      <p:ext uri="{BB962C8B-B14F-4D97-AF65-F5344CB8AC3E}">
        <p14:creationId xmlns:p14="http://schemas.microsoft.com/office/powerpoint/2010/main" val="3596345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7D96F105-D841-456D-B1ED-BBE7A428460F}"/>
              </a:ext>
            </a:extLst>
          </p:cNvPr>
          <p:cNvSpPr txBox="1">
            <a:spLocks/>
          </p:cNvSpPr>
          <p:nvPr/>
        </p:nvSpPr>
        <p:spPr>
          <a:xfrm>
            <a:off x="553944" y="1903128"/>
            <a:ext cx="5004285" cy="44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u="sng" dirty="0">
                <a:solidFill>
                  <a:schemeClr val="tx1">
                    <a:lumMod val="75000"/>
                    <a:lumOff val="25000"/>
                  </a:schemeClr>
                </a:solidFill>
                <a:latin typeface="+mn-lt"/>
              </a:rPr>
              <a:t>Evaluación de ofertas</a:t>
            </a:r>
          </a:p>
        </p:txBody>
      </p:sp>
      <p:pic>
        <p:nvPicPr>
          <p:cNvPr id="8" name="Imagen 7">
            <a:extLst>
              <a:ext uri="{FF2B5EF4-FFF2-40B4-BE49-F238E27FC236}">
                <a16:creationId xmlns:a16="http://schemas.microsoft.com/office/drawing/2014/main" id="{6A36BD21-21DE-4522-B86E-8CF21EBDA74C}"/>
              </a:ext>
            </a:extLst>
          </p:cNvPr>
          <p:cNvPicPr>
            <a:picLocks noChangeAspect="1"/>
          </p:cNvPicPr>
          <p:nvPr/>
        </p:nvPicPr>
        <p:blipFill>
          <a:blip r:embed="rId3"/>
          <a:stretch>
            <a:fillRect/>
          </a:stretch>
        </p:blipFill>
        <p:spPr>
          <a:xfrm>
            <a:off x="2097000" y="2455168"/>
            <a:ext cx="7429487" cy="4175762"/>
          </a:xfrm>
          <a:prstGeom prst="rect">
            <a:avLst/>
          </a:prstGeom>
        </p:spPr>
      </p:pic>
      <p:pic>
        <p:nvPicPr>
          <p:cNvPr id="12" name="Imagen 11">
            <a:extLst>
              <a:ext uri="{FF2B5EF4-FFF2-40B4-BE49-F238E27FC236}">
                <a16:creationId xmlns:a16="http://schemas.microsoft.com/office/drawing/2014/main" id="{C9E29635-8962-42F9-8FB5-360066B7B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1" name="Imagen 10">
            <a:extLst>
              <a:ext uri="{FF2B5EF4-FFF2-40B4-BE49-F238E27FC236}">
                <a16:creationId xmlns:a16="http://schemas.microsoft.com/office/drawing/2014/main" id="{CF92A5C4-884C-4464-B554-1740E7844C10}"/>
              </a:ext>
            </a:extLst>
          </p:cNvPr>
          <p:cNvPicPr/>
          <p:nvPr/>
        </p:nvPicPr>
        <p:blipFill>
          <a:blip r:embed="rId5">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3" name="Imagen 12">
            <a:extLst>
              <a:ext uri="{FF2B5EF4-FFF2-40B4-BE49-F238E27FC236}">
                <a16:creationId xmlns:a16="http://schemas.microsoft.com/office/drawing/2014/main" id="{4DF148F1-B87D-426A-A0C5-96AB6690007F}"/>
              </a:ext>
            </a:extLst>
          </p:cNvPr>
          <p:cNvPicPr/>
          <p:nvPr/>
        </p:nvPicPr>
        <p:blipFill>
          <a:blip r:embed="rId6">
            <a:extLst>
              <a:ext uri="{28A0092B-C50C-407E-A947-70E740481C1C}">
                <a14:useLocalDpi xmlns:a14="http://schemas.microsoft.com/office/drawing/2010/main" val="0"/>
              </a:ext>
            </a:extLst>
          </a:blip>
          <a:stretch>
            <a:fillRect/>
          </a:stretch>
        </p:blipFill>
        <p:spPr>
          <a:xfrm>
            <a:off x="4633886" y="961094"/>
            <a:ext cx="2924228" cy="630625"/>
          </a:xfrm>
          <a:prstGeom prst="rect">
            <a:avLst/>
          </a:prstGeom>
        </p:spPr>
      </p:pic>
      <p:sp>
        <p:nvSpPr>
          <p:cNvPr id="9" name="Título 1">
            <a:extLst>
              <a:ext uri="{FF2B5EF4-FFF2-40B4-BE49-F238E27FC236}">
                <a16:creationId xmlns:a16="http://schemas.microsoft.com/office/drawing/2014/main" id="{AECB95C9-A31A-4D28-8ABC-BA9C81C0E3C6}"/>
              </a:ext>
            </a:extLst>
          </p:cNvPr>
          <p:cNvSpPr>
            <a:spLocks noGrp="1"/>
          </p:cNvSpPr>
          <p:nvPr>
            <p:ph type="title"/>
          </p:nvPr>
        </p:nvSpPr>
        <p:spPr>
          <a:xfrm>
            <a:off x="553944" y="1457099"/>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spTree>
    <p:extLst>
      <p:ext uri="{BB962C8B-B14F-4D97-AF65-F5344CB8AC3E}">
        <p14:creationId xmlns:p14="http://schemas.microsoft.com/office/powerpoint/2010/main" val="2072498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Resultado de imagen de logo AUREN">
            <a:extLst>
              <a:ext uri="{FF2B5EF4-FFF2-40B4-BE49-F238E27FC236}">
                <a16:creationId xmlns:a16="http://schemas.microsoft.com/office/drawing/2014/main" id="{DB6A675E-1EFD-4EA2-B2EC-A50FCE4E6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5652" y="6037380"/>
            <a:ext cx="1255739" cy="626484"/>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7D96F105-D841-456D-B1ED-BBE7A428460F}"/>
              </a:ext>
            </a:extLst>
          </p:cNvPr>
          <p:cNvSpPr txBox="1">
            <a:spLocks/>
          </p:cNvSpPr>
          <p:nvPr/>
        </p:nvSpPr>
        <p:spPr>
          <a:xfrm>
            <a:off x="786953" y="2359764"/>
            <a:ext cx="5004285" cy="4426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u="sng" dirty="0">
                <a:solidFill>
                  <a:schemeClr val="tx1">
                    <a:lumMod val="75000"/>
                    <a:lumOff val="25000"/>
                  </a:schemeClr>
                </a:solidFill>
                <a:latin typeface="+mn-lt"/>
              </a:rPr>
              <a:t>Ejecución de contratos</a:t>
            </a:r>
          </a:p>
        </p:txBody>
      </p:sp>
      <p:pic>
        <p:nvPicPr>
          <p:cNvPr id="3" name="Imagen 2">
            <a:extLst>
              <a:ext uri="{FF2B5EF4-FFF2-40B4-BE49-F238E27FC236}">
                <a16:creationId xmlns:a16="http://schemas.microsoft.com/office/drawing/2014/main" id="{812682FF-9E48-4B62-903A-4F2EE73D0B88}"/>
              </a:ext>
            </a:extLst>
          </p:cNvPr>
          <p:cNvPicPr>
            <a:picLocks noChangeAspect="1"/>
          </p:cNvPicPr>
          <p:nvPr/>
        </p:nvPicPr>
        <p:blipFill>
          <a:blip r:embed="rId3"/>
          <a:stretch>
            <a:fillRect/>
          </a:stretch>
        </p:blipFill>
        <p:spPr>
          <a:xfrm>
            <a:off x="1613946" y="3073419"/>
            <a:ext cx="8147533" cy="2259409"/>
          </a:xfrm>
          <a:prstGeom prst="rect">
            <a:avLst/>
          </a:prstGeom>
        </p:spPr>
      </p:pic>
      <p:pic>
        <p:nvPicPr>
          <p:cNvPr id="12" name="Imagen 11">
            <a:extLst>
              <a:ext uri="{FF2B5EF4-FFF2-40B4-BE49-F238E27FC236}">
                <a16:creationId xmlns:a16="http://schemas.microsoft.com/office/drawing/2014/main" id="{D6329091-1F74-42B0-9C97-7247CFF01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8" name="Título 1">
            <a:extLst>
              <a:ext uri="{FF2B5EF4-FFF2-40B4-BE49-F238E27FC236}">
                <a16:creationId xmlns:a16="http://schemas.microsoft.com/office/drawing/2014/main" id="{2513FB9F-AE0B-450F-B9E5-E364655AC930}"/>
              </a:ext>
            </a:extLst>
          </p:cNvPr>
          <p:cNvSpPr>
            <a:spLocks noGrp="1"/>
          </p:cNvSpPr>
          <p:nvPr>
            <p:ph type="title"/>
          </p:nvPr>
        </p:nvSpPr>
        <p:spPr>
          <a:xfrm>
            <a:off x="786953" y="1783309"/>
            <a:ext cx="10515600" cy="610844"/>
          </a:xfrm>
        </p:spPr>
        <p:txBody>
          <a:bodyPr>
            <a:normAutofit/>
          </a:bodyPr>
          <a:lstStyle/>
          <a:p>
            <a:r>
              <a:rPr lang="es-ES" sz="2000" b="1" dirty="0">
                <a:solidFill>
                  <a:schemeClr val="accent1">
                    <a:lumMod val="50000"/>
                  </a:schemeClr>
                </a:solidFill>
                <a:latin typeface="Berlin Sans FB Demi" panose="020E0802020502020306" pitchFamily="34" charset="0"/>
              </a:rPr>
              <a:t>CONSECUENCIAS DEL FRAUDE. Correcciones financieras</a:t>
            </a:r>
          </a:p>
        </p:txBody>
      </p:sp>
      <p:pic>
        <p:nvPicPr>
          <p:cNvPr id="11" name="Imagen 10">
            <a:extLst>
              <a:ext uri="{FF2B5EF4-FFF2-40B4-BE49-F238E27FC236}">
                <a16:creationId xmlns:a16="http://schemas.microsoft.com/office/drawing/2014/main" id="{B9EFF223-76E7-4F22-8481-C18B38FD1BF6}"/>
              </a:ext>
            </a:extLst>
          </p:cNvPr>
          <p:cNvPicPr/>
          <p:nvPr/>
        </p:nvPicPr>
        <p:blipFill>
          <a:blip r:embed="rId5">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3" name="Imagen 12">
            <a:extLst>
              <a:ext uri="{FF2B5EF4-FFF2-40B4-BE49-F238E27FC236}">
                <a16:creationId xmlns:a16="http://schemas.microsoft.com/office/drawing/2014/main" id="{DED7F423-6988-4015-B2A8-B5A82EFB7357}"/>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227708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7360" y="2000412"/>
            <a:ext cx="10515600" cy="404896"/>
          </a:xfrm>
        </p:spPr>
        <p:txBody>
          <a:bodyPr>
            <a:noAutofit/>
          </a:bodyPr>
          <a:lstStyle/>
          <a:p>
            <a:pPr algn="ctr"/>
            <a:r>
              <a:rPr lang="es-ES" sz="2000" b="1" dirty="0">
                <a:solidFill>
                  <a:schemeClr val="accent1">
                    <a:lumMod val="50000"/>
                  </a:schemeClr>
                </a:solidFill>
                <a:latin typeface="Berlin Sans FB Demi" panose="020E0802020502020306" pitchFamily="34" charset="0"/>
              </a:rPr>
              <a:t> Tipos de irregularidad</a:t>
            </a:r>
          </a:p>
        </p:txBody>
      </p:sp>
      <p:pic>
        <p:nvPicPr>
          <p:cNvPr id="18" name="Picture 4" descr="Resultado de imagen de logo AUREN">
            <a:extLst>
              <a:ext uri="{FF2B5EF4-FFF2-40B4-BE49-F238E27FC236}">
                <a16:creationId xmlns:a16="http://schemas.microsoft.com/office/drawing/2014/main" id="{33E61DB1-8922-48FD-AA4A-2D822E751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960" y="6237125"/>
            <a:ext cx="1064030" cy="53084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upo 36">
            <a:extLst>
              <a:ext uri="{FF2B5EF4-FFF2-40B4-BE49-F238E27FC236}">
                <a16:creationId xmlns:a16="http://schemas.microsoft.com/office/drawing/2014/main" id="{A5870E63-9B87-458B-A591-5AB603C46812}"/>
              </a:ext>
            </a:extLst>
          </p:cNvPr>
          <p:cNvGrpSpPr/>
          <p:nvPr/>
        </p:nvGrpSpPr>
        <p:grpSpPr>
          <a:xfrm>
            <a:off x="993850" y="3023592"/>
            <a:ext cx="2273833" cy="1024109"/>
            <a:chOff x="4202193" y="4350997"/>
            <a:chExt cx="2273833" cy="1024109"/>
          </a:xfrm>
        </p:grpSpPr>
        <p:sp>
          <p:nvSpPr>
            <p:cNvPr id="22" name="Diagrama de flujo: cinta perforada 21">
              <a:extLst>
                <a:ext uri="{FF2B5EF4-FFF2-40B4-BE49-F238E27FC236}">
                  <a16:creationId xmlns:a16="http://schemas.microsoft.com/office/drawing/2014/main" id="{EAC15299-D592-47C5-84DE-0B28724DE62E}"/>
                </a:ext>
              </a:extLst>
            </p:cNvPr>
            <p:cNvSpPr/>
            <p:nvPr/>
          </p:nvSpPr>
          <p:spPr>
            <a:xfrm>
              <a:off x="4240584" y="4350997"/>
              <a:ext cx="2205950" cy="1024109"/>
            </a:xfrm>
            <a:prstGeom prst="flowChartPunchedTap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dirty="0"/>
            </a:p>
          </p:txBody>
        </p:sp>
        <p:sp>
          <p:nvSpPr>
            <p:cNvPr id="26" name="CuadroTexto 25">
              <a:extLst>
                <a:ext uri="{FF2B5EF4-FFF2-40B4-BE49-F238E27FC236}">
                  <a16:creationId xmlns:a16="http://schemas.microsoft.com/office/drawing/2014/main" id="{5DA13F70-9EC2-4AA4-BFED-2059E766280A}"/>
                </a:ext>
              </a:extLst>
            </p:cNvPr>
            <p:cNvSpPr txBox="1"/>
            <p:nvPr/>
          </p:nvSpPr>
          <p:spPr>
            <a:xfrm>
              <a:off x="4202193" y="4632217"/>
              <a:ext cx="2273833" cy="461665"/>
            </a:xfrm>
            <a:prstGeom prst="rect">
              <a:avLst/>
            </a:prstGeom>
            <a:noFill/>
          </p:spPr>
          <p:txBody>
            <a:bodyPr wrap="square" rtlCol="0">
              <a:spAutoFit/>
            </a:bodyPr>
            <a:lstStyle/>
            <a:p>
              <a:pPr algn="ctr"/>
              <a:r>
                <a:rPr lang="es-ES" sz="2400" b="1" dirty="0">
                  <a:solidFill>
                    <a:schemeClr val="bg1"/>
                  </a:solidFill>
                </a:rPr>
                <a:t>Puntual</a:t>
              </a:r>
            </a:p>
          </p:txBody>
        </p:sp>
      </p:grpSp>
      <p:sp>
        <p:nvSpPr>
          <p:cNvPr id="28" name="Flecha: a la derecha con bandas 27">
            <a:extLst>
              <a:ext uri="{FF2B5EF4-FFF2-40B4-BE49-F238E27FC236}">
                <a16:creationId xmlns:a16="http://schemas.microsoft.com/office/drawing/2014/main" id="{C7AABA5C-ADC8-4163-9B5A-D925F2180B06}"/>
              </a:ext>
            </a:extLst>
          </p:cNvPr>
          <p:cNvSpPr/>
          <p:nvPr/>
        </p:nvSpPr>
        <p:spPr>
          <a:xfrm>
            <a:off x="3789216" y="3168109"/>
            <a:ext cx="985520" cy="658953"/>
          </a:xfrm>
          <a:prstGeom prst="stripedRightArrow">
            <a:avLst/>
          </a:prstGeom>
          <a:solidFill>
            <a:schemeClr val="bg1">
              <a:lumMod val="85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Flecha: a la derecha con bandas 28">
            <a:extLst>
              <a:ext uri="{FF2B5EF4-FFF2-40B4-BE49-F238E27FC236}">
                <a16:creationId xmlns:a16="http://schemas.microsoft.com/office/drawing/2014/main" id="{B910564C-39EE-44A3-A469-A35D7FA17D59}"/>
              </a:ext>
            </a:extLst>
          </p:cNvPr>
          <p:cNvSpPr/>
          <p:nvPr/>
        </p:nvSpPr>
        <p:spPr>
          <a:xfrm>
            <a:off x="3789216" y="4915462"/>
            <a:ext cx="985520" cy="658953"/>
          </a:xfrm>
          <a:prstGeom prst="stripedRightArrow">
            <a:avLst/>
          </a:prstGeom>
          <a:solidFill>
            <a:schemeClr val="bg1">
              <a:lumMod val="85000"/>
            </a:schemeClr>
          </a:solidFill>
          <a:ln>
            <a:noFill/>
          </a:ln>
          <a:effectLst/>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Rectángulo: esquinas redondeadas 30">
            <a:extLst>
              <a:ext uri="{FF2B5EF4-FFF2-40B4-BE49-F238E27FC236}">
                <a16:creationId xmlns:a16="http://schemas.microsoft.com/office/drawing/2014/main" id="{EAFD3178-AE69-49B7-807B-16485696C515}"/>
              </a:ext>
            </a:extLst>
          </p:cNvPr>
          <p:cNvSpPr/>
          <p:nvPr/>
        </p:nvSpPr>
        <p:spPr>
          <a:xfrm>
            <a:off x="5325762" y="4336597"/>
            <a:ext cx="6090811" cy="1924395"/>
          </a:xfrm>
          <a:prstGeom prst="roundRect">
            <a:avLst/>
          </a:prstGeom>
          <a:noFill/>
          <a:ln>
            <a:solidFill>
              <a:schemeClr val="bg1">
                <a:lumMod val="75000"/>
              </a:schemeClr>
            </a:solid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tx1">
                    <a:lumMod val="75000"/>
                    <a:lumOff val="25000"/>
                  </a:schemeClr>
                </a:solidFill>
              </a:rPr>
              <a:t>Irregularidad de carácter recurrente, con alta probabilidad de producirse en tipos similares de operaciones, derivada de una deficiencia grave en el funcionamiento efectivo de un sistema de gestión y control. En particular, el hecho de </a:t>
            </a:r>
            <a:r>
              <a:rPr lang="es-ES" sz="1600" b="1" u="sng" dirty="0">
                <a:solidFill>
                  <a:schemeClr val="tx1">
                    <a:lumMod val="75000"/>
                    <a:lumOff val="25000"/>
                  </a:schemeClr>
                </a:solidFill>
              </a:rPr>
              <a:t>no</a:t>
            </a:r>
            <a:r>
              <a:rPr lang="es-ES" sz="1600" b="1" dirty="0">
                <a:solidFill>
                  <a:schemeClr val="tx1">
                    <a:lumMod val="75000"/>
                    <a:lumOff val="25000"/>
                  </a:schemeClr>
                </a:solidFill>
              </a:rPr>
              <a:t> establecer procedimientos adecuados de conformidad con el citado Reglamento y con las normas específicas de los fondos.</a:t>
            </a:r>
          </a:p>
        </p:txBody>
      </p:sp>
      <p:sp>
        <p:nvSpPr>
          <p:cNvPr id="33" name="Rectángulo: esquinas redondeadas 32">
            <a:extLst>
              <a:ext uri="{FF2B5EF4-FFF2-40B4-BE49-F238E27FC236}">
                <a16:creationId xmlns:a16="http://schemas.microsoft.com/office/drawing/2014/main" id="{899E594D-3E1E-4D7E-8013-64C64A7D7BCA}"/>
              </a:ext>
            </a:extLst>
          </p:cNvPr>
          <p:cNvSpPr/>
          <p:nvPr/>
        </p:nvSpPr>
        <p:spPr>
          <a:xfrm>
            <a:off x="5325762" y="2987315"/>
            <a:ext cx="6090811" cy="730870"/>
          </a:xfrm>
          <a:prstGeom prst="roundRect">
            <a:avLst/>
          </a:prstGeom>
          <a:noFill/>
          <a:ln>
            <a:solidFill>
              <a:schemeClr val="accent6">
                <a:lumMod val="75000"/>
              </a:schemeClr>
            </a:solid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tx1">
                    <a:lumMod val="65000"/>
                    <a:lumOff val="35000"/>
                  </a:schemeClr>
                </a:solidFill>
              </a:rPr>
              <a:t>Error </a:t>
            </a:r>
            <a:r>
              <a:rPr lang="es-ES" b="1" dirty="0">
                <a:solidFill>
                  <a:schemeClr val="tx1">
                    <a:lumMod val="65000"/>
                    <a:lumOff val="35000"/>
                  </a:schemeClr>
                </a:solidFill>
              </a:rPr>
              <a:t>único e independiente </a:t>
            </a:r>
            <a:r>
              <a:rPr lang="es-ES" sz="1600" b="1" dirty="0">
                <a:solidFill>
                  <a:schemeClr val="tx1">
                    <a:lumMod val="65000"/>
                    <a:lumOff val="35000"/>
                  </a:schemeClr>
                </a:solidFill>
              </a:rPr>
              <a:t>de otros errores en la población o deficiencias en los sistemas</a:t>
            </a:r>
          </a:p>
        </p:txBody>
      </p:sp>
      <p:sp>
        <p:nvSpPr>
          <p:cNvPr id="42" name="Cerrar llave 41">
            <a:extLst>
              <a:ext uri="{FF2B5EF4-FFF2-40B4-BE49-F238E27FC236}">
                <a16:creationId xmlns:a16="http://schemas.microsoft.com/office/drawing/2014/main" id="{ECD0947B-7241-4DBD-BFDA-AA59B5250731}"/>
              </a:ext>
            </a:extLst>
          </p:cNvPr>
          <p:cNvSpPr/>
          <p:nvPr/>
        </p:nvSpPr>
        <p:spPr>
          <a:xfrm rot="16200000">
            <a:off x="2333907" y="1318038"/>
            <a:ext cx="45719" cy="3103698"/>
          </a:xfrm>
          <a:prstGeom prst="rightBrace">
            <a:avLst/>
          </a:prstGeom>
          <a:solidFill>
            <a:schemeClr val="bg2">
              <a:lumMod val="50000"/>
            </a:schemeClr>
          </a:solidFill>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43" name="Marcador de contenido 2">
            <a:extLst>
              <a:ext uri="{FF2B5EF4-FFF2-40B4-BE49-F238E27FC236}">
                <a16:creationId xmlns:a16="http://schemas.microsoft.com/office/drawing/2014/main" id="{183E63A1-0A17-48FC-BDE6-C6D99A77B787}"/>
              </a:ext>
            </a:extLst>
          </p:cNvPr>
          <p:cNvSpPr txBox="1">
            <a:spLocks/>
          </p:cNvSpPr>
          <p:nvPr/>
        </p:nvSpPr>
        <p:spPr>
          <a:xfrm>
            <a:off x="1598449" y="2299468"/>
            <a:ext cx="1646338" cy="570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Bef>
                <a:spcPts val="300"/>
              </a:spcBef>
              <a:buNone/>
            </a:pPr>
            <a:r>
              <a:rPr lang="es-ES" sz="1800" b="1" dirty="0">
                <a:solidFill>
                  <a:schemeClr val="tx1">
                    <a:lumMod val="65000"/>
                    <a:lumOff val="35000"/>
                  </a:schemeClr>
                </a:solidFill>
              </a:rPr>
              <a:t>Art 2 (38) RDC</a:t>
            </a:r>
          </a:p>
          <a:p>
            <a:pPr algn="just"/>
            <a:endParaRPr lang="es-ES" sz="1800" b="1" dirty="0"/>
          </a:p>
          <a:p>
            <a:endParaRPr lang="es-ES" sz="1800" b="1" dirty="0"/>
          </a:p>
        </p:txBody>
      </p:sp>
      <p:pic>
        <p:nvPicPr>
          <p:cNvPr id="35" name="Imagen 34">
            <a:extLst>
              <a:ext uri="{FF2B5EF4-FFF2-40B4-BE49-F238E27FC236}">
                <a16:creationId xmlns:a16="http://schemas.microsoft.com/office/drawing/2014/main" id="{1EBE620B-640D-47B4-994E-55A4D56D1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grpSp>
        <p:nvGrpSpPr>
          <p:cNvPr id="8" name="Grupo 7">
            <a:extLst>
              <a:ext uri="{FF2B5EF4-FFF2-40B4-BE49-F238E27FC236}">
                <a16:creationId xmlns:a16="http://schemas.microsoft.com/office/drawing/2014/main" id="{1C1EA009-14E1-406C-88EA-B0D469164ABC}"/>
              </a:ext>
            </a:extLst>
          </p:cNvPr>
          <p:cNvGrpSpPr/>
          <p:nvPr/>
        </p:nvGrpSpPr>
        <p:grpSpPr>
          <a:xfrm>
            <a:off x="993850" y="4711703"/>
            <a:ext cx="2205950" cy="1024109"/>
            <a:chOff x="1071762" y="3027994"/>
            <a:chExt cx="2205950" cy="1024109"/>
          </a:xfrm>
        </p:grpSpPr>
        <p:sp>
          <p:nvSpPr>
            <p:cNvPr id="23" name="Diagrama de flujo: cinta perforada 22">
              <a:extLst>
                <a:ext uri="{FF2B5EF4-FFF2-40B4-BE49-F238E27FC236}">
                  <a16:creationId xmlns:a16="http://schemas.microsoft.com/office/drawing/2014/main" id="{D2982F99-3595-4F58-8886-3F8C4118A80B}"/>
                </a:ext>
              </a:extLst>
            </p:cNvPr>
            <p:cNvSpPr/>
            <p:nvPr/>
          </p:nvSpPr>
          <p:spPr>
            <a:xfrm>
              <a:off x="1104694" y="3027994"/>
              <a:ext cx="2140094" cy="1024109"/>
            </a:xfrm>
            <a:prstGeom prst="flowChartPunchedTap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dirty="0"/>
            </a:p>
          </p:txBody>
        </p:sp>
        <p:sp>
          <p:nvSpPr>
            <p:cNvPr id="41" name="CuadroTexto 40">
              <a:extLst>
                <a:ext uri="{FF2B5EF4-FFF2-40B4-BE49-F238E27FC236}">
                  <a16:creationId xmlns:a16="http://schemas.microsoft.com/office/drawing/2014/main" id="{B8765109-2FB5-426C-83A3-1A71D63FF016}"/>
                </a:ext>
              </a:extLst>
            </p:cNvPr>
            <p:cNvSpPr txBox="1"/>
            <p:nvPr/>
          </p:nvSpPr>
          <p:spPr>
            <a:xfrm>
              <a:off x="1071762" y="3310015"/>
              <a:ext cx="2205950" cy="461665"/>
            </a:xfrm>
            <a:prstGeom prst="rect">
              <a:avLst/>
            </a:prstGeom>
            <a:noFill/>
          </p:spPr>
          <p:txBody>
            <a:bodyPr wrap="square" rtlCol="0">
              <a:spAutoFit/>
            </a:bodyPr>
            <a:lstStyle/>
            <a:p>
              <a:pPr algn="ctr"/>
              <a:r>
                <a:rPr lang="es-ES" sz="2400" b="1" dirty="0">
                  <a:solidFill>
                    <a:schemeClr val="bg1"/>
                  </a:solidFill>
                </a:rPr>
                <a:t>Sistemática</a:t>
              </a:r>
            </a:p>
          </p:txBody>
        </p:sp>
      </p:grpSp>
      <p:pic>
        <p:nvPicPr>
          <p:cNvPr id="10" name="Imagen 9">
            <a:extLst>
              <a:ext uri="{FF2B5EF4-FFF2-40B4-BE49-F238E27FC236}">
                <a16:creationId xmlns:a16="http://schemas.microsoft.com/office/drawing/2014/main" id="{F4063C54-18B4-4784-8A60-924EAEF71C5D}"/>
              </a:ext>
            </a:extLst>
          </p:cNvPr>
          <p:cNvPicPr>
            <a:picLocks noChangeAspect="1"/>
          </p:cNvPicPr>
          <p:nvPr/>
        </p:nvPicPr>
        <p:blipFill rotWithShape="1">
          <a:blip r:embed="rId4">
            <a:extLst>
              <a:ext uri="{28A0092B-C50C-407E-A947-70E740481C1C}">
                <a14:useLocalDpi xmlns:a14="http://schemas.microsoft.com/office/drawing/2010/main" val="0"/>
              </a:ext>
            </a:extLst>
          </a:blip>
          <a:srcRect l="46986"/>
          <a:stretch/>
        </p:blipFill>
        <p:spPr>
          <a:xfrm>
            <a:off x="3305089" y="4740920"/>
            <a:ext cx="484127" cy="1070167"/>
          </a:xfrm>
          <a:prstGeom prst="rect">
            <a:avLst/>
          </a:prstGeom>
        </p:spPr>
      </p:pic>
      <p:pic>
        <p:nvPicPr>
          <p:cNvPr id="44" name="Imagen 43">
            <a:extLst>
              <a:ext uri="{FF2B5EF4-FFF2-40B4-BE49-F238E27FC236}">
                <a16:creationId xmlns:a16="http://schemas.microsoft.com/office/drawing/2014/main" id="{34A34741-9E18-4ED3-9D82-F7DC19762465}"/>
              </a:ext>
            </a:extLst>
          </p:cNvPr>
          <p:cNvPicPr>
            <a:picLocks noChangeAspect="1"/>
          </p:cNvPicPr>
          <p:nvPr/>
        </p:nvPicPr>
        <p:blipFill rotWithShape="1">
          <a:blip r:embed="rId4">
            <a:extLst>
              <a:ext uri="{28A0092B-C50C-407E-A947-70E740481C1C}">
                <a14:useLocalDpi xmlns:a14="http://schemas.microsoft.com/office/drawing/2010/main" val="0"/>
              </a:ext>
            </a:extLst>
          </a:blip>
          <a:srcRect r="56320"/>
          <a:stretch/>
        </p:blipFill>
        <p:spPr>
          <a:xfrm>
            <a:off x="464489" y="4659022"/>
            <a:ext cx="410406" cy="1101079"/>
          </a:xfrm>
          <a:prstGeom prst="rect">
            <a:avLst/>
          </a:prstGeom>
        </p:spPr>
      </p:pic>
      <p:pic>
        <p:nvPicPr>
          <p:cNvPr id="27" name="Imagen 26">
            <a:extLst>
              <a:ext uri="{FF2B5EF4-FFF2-40B4-BE49-F238E27FC236}">
                <a16:creationId xmlns:a16="http://schemas.microsoft.com/office/drawing/2014/main" id="{4FFF6E66-190E-4F3D-9D68-0099BC00333F}"/>
              </a:ext>
            </a:extLst>
          </p:cNvPr>
          <p:cNvPicPr/>
          <p:nvPr/>
        </p:nvPicPr>
        <p:blipFill>
          <a:blip r:embed="rId5">
            <a:extLst>
              <a:ext uri="{28A0092B-C50C-407E-A947-70E740481C1C}">
                <a14:useLocalDpi xmlns:a14="http://schemas.microsoft.com/office/drawing/2010/main" val="0"/>
              </a:ext>
            </a:extLst>
          </a:blip>
          <a:stretch>
            <a:fillRect/>
          </a:stretch>
        </p:blipFill>
        <p:spPr>
          <a:xfrm>
            <a:off x="1339589" y="266766"/>
            <a:ext cx="1514471" cy="1086679"/>
          </a:xfrm>
          <a:prstGeom prst="rect">
            <a:avLst/>
          </a:prstGeom>
        </p:spPr>
      </p:pic>
      <p:pic>
        <p:nvPicPr>
          <p:cNvPr id="30" name="Imagen 29">
            <a:extLst>
              <a:ext uri="{FF2B5EF4-FFF2-40B4-BE49-F238E27FC236}">
                <a16:creationId xmlns:a16="http://schemas.microsoft.com/office/drawing/2014/main" id="{4126D450-7D65-4CEF-9677-E37D7D04B846}"/>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2979453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A02D94ED-32EC-4270-8ACC-5BB75882F832}"/>
              </a:ext>
            </a:extLst>
          </p:cNvPr>
          <p:cNvSpPr/>
          <p:nvPr/>
        </p:nvSpPr>
        <p:spPr>
          <a:xfrm>
            <a:off x="738759" y="2866274"/>
            <a:ext cx="2857500" cy="270891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8B2F1477-51A9-4B92-9703-8E4BB5C28CB2}"/>
              </a:ext>
            </a:extLst>
          </p:cNvPr>
          <p:cNvSpPr/>
          <p:nvPr/>
        </p:nvSpPr>
        <p:spPr>
          <a:xfrm>
            <a:off x="4119894" y="4310645"/>
            <a:ext cx="7305353" cy="769441"/>
          </a:xfrm>
          <a:prstGeom prst="rect">
            <a:avLst/>
          </a:prstGeom>
        </p:spPr>
        <p:txBody>
          <a:bodyPr wrap="square">
            <a:spAutoFit/>
          </a:bodyPr>
          <a:lstStyle/>
          <a:p>
            <a:r>
              <a:rPr lang="es-ES" sz="4400" b="1" dirty="0">
                <a:solidFill>
                  <a:schemeClr val="tx1">
                    <a:lumMod val="75000"/>
                    <a:lumOff val="25000"/>
                  </a:schemeClr>
                </a:solidFill>
                <a:latin typeface="Berlin Sans FB Demi" panose="020E0802020502020306" pitchFamily="34" charset="0"/>
              </a:rPr>
              <a:t>Indicadores y banderas rojas</a:t>
            </a:r>
          </a:p>
        </p:txBody>
      </p:sp>
      <p:sp>
        <p:nvSpPr>
          <p:cNvPr id="6" name="CuadroTexto 5">
            <a:extLst>
              <a:ext uri="{FF2B5EF4-FFF2-40B4-BE49-F238E27FC236}">
                <a16:creationId xmlns:a16="http://schemas.microsoft.com/office/drawing/2014/main" id="{58129734-5A04-4403-8547-779E0E5EB60B}"/>
              </a:ext>
            </a:extLst>
          </p:cNvPr>
          <p:cNvSpPr txBox="1"/>
          <p:nvPr/>
        </p:nvSpPr>
        <p:spPr>
          <a:xfrm>
            <a:off x="1767459" y="3359193"/>
            <a:ext cx="1680210" cy="2215991"/>
          </a:xfrm>
          <a:prstGeom prst="rect">
            <a:avLst/>
          </a:prstGeom>
          <a:noFill/>
        </p:spPr>
        <p:txBody>
          <a:bodyPr wrap="square" rtlCol="0">
            <a:spAutoFit/>
          </a:bodyPr>
          <a:lstStyle/>
          <a:p>
            <a:pPr algn="ctr"/>
            <a:r>
              <a:rPr lang="es-ES" sz="13800" dirty="0">
                <a:solidFill>
                  <a:schemeClr val="bg1"/>
                </a:solidFill>
                <a:latin typeface="Berlin Sans FB Demi" panose="020E0802020502020306" pitchFamily="34" charset="0"/>
              </a:rPr>
              <a:t>4</a:t>
            </a:r>
            <a:r>
              <a:rPr lang="es-ES" sz="7200" dirty="0">
                <a:solidFill>
                  <a:schemeClr val="bg1"/>
                </a:solidFill>
                <a:latin typeface="Berlin Sans FB Demi" panose="020E0802020502020306" pitchFamily="34" charset="0"/>
              </a:rPr>
              <a:t>.</a:t>
            </a:r>
            <a:endParaRPr lang="es-ES" sz="13800" dirty="0">
              <a:solidFill>
                <a:schemeClr val="bg1"/>
              </a:solidFill>
              <a:latin typeface="Berlin Sans FB Demi" panose="020E0802020502020306" pitchFamily="34" charset="0"/>
            </a:endParaRPr>
          </a:p>
        </p:txBody>
      </p:sp>
      <p:pic>
        <p:nvPicPr>
          <p:cNvPr id="11" name="Imagen 10">
            <a:extLst>
              <a:ext uri="{FF2B5EF4-FFF2-40B4-BE49-F238E27FC236}">
                <a16:creationId xmlns:a16="http://schemas.microsoft.com/office/drawing/2014/main" id="{2B86BD86-AE38-4F2B-93A7-F8A49CC82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0" name="Imagen 9">
            <a:extLst>
              <a:ext uri="{FF2B5EF4-FFF2-40B4-BE49-F238E27FC236}">
                <a16:creationId xmlns:a16="http://schemas.microsoft.com/office/drawing/2014/main" id="{552C68E3-3DB2-496B-BA4A-50C84140C645}"/>
              </a:ext>
            </a:extLst>
          </p:cNvPr>
          <p:cNvPicPr/>
          <p:nvPr/>
        </p:nvPicPr>
        <p:blipFill>
          <a:blip r:embed="rId3">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2" name="Imagen 11">
            <a:extLst>
              <a:ext uri="{FF2B5EF4-FFF2-40B4-BE49-F238E27FC236}">
                <a16:creationId xmlns:a16="http://schemas.microsoft.com/office/drawing/2014/main" id="{3EA2D776-2BEE-402B-9712-592AD4CB5721}"/>
              </a:ext>
            </a:extLst>
          </p:cNvPr>
          <p:cNvPicPr/>
          <p:nvPr/>
        </p:nvPicPr>
        <p:blipFill>
          <a:blip r:embed="rId4">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2454593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2365" y="1961739"/>
            <a:ext cx="10508747" cy="391683"/>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QUÉ SON LOS INDICADORES Y LAS BANDERAS ROJAS</a:t>
            </a:r>
          </a:p>
        </p:txBody>
      </p:sp>
      <p:sp>
        <p:nvSpPr>
          <p:cNvPr id="3" name="Marcador de contenido 2"/>
          <p:cNvSpPr>
            <a:spLocks noGrp="1"/>
          </p:cNvSpPr>
          <p:nvPr>
            <p:ph idx="1"/>
          </p:nvPr>
        </p:nvSpPr>
        <p:spPr>
          <a:xfrm>
            <a:off x="1067004" y="2918677"/>
            <a:ext cx="2346655" cy="547611"/>
          </a:xfrm>
        </p:spPr>
        <p:txBody>
          <a:bodyPr/>
          <a:lstStyle/>
          <a:p>
            <a:pPr marL="0" indent="0">
              <a:buNone/>
            </a:pPr>
            <a:r>
              <a:rPr lang="es-ES" b="1" dirty="0">
                <a:solidFill>
                  <a:srgbClr val="57257D"/>
                </a:solidFill>
              </a:rPr>
              <a:t>Indicadores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891" y="5315629"/>
            <a:ext cx="4543988" cy="1185580"/>
          </a:xfrm>
          <a:prstGeom prst="rect">
            <a:avLst/>
          </a:prstGeom>
        </p:spPr>
      </p:pic>
      <p:sp>
        <p:nvSpPr>
          <p:cNvPr id="9" name="Rectángulo: esquinas redondeadas 8"/>
          <p:cNvSpPr/>
          <p:nvPr/>
        </p:nvSpPr>
        <p:spPr>
          <a:xfrm>
            <a:off x="3771255" y="2585675"/>
            <a:ext cx="7439857" cy="1007936"/>
          </a:xfrm>
          <a:prstGeom prst="roundRect">
            <a:avLst/>
          </a:prstGeom>
          <a:noFill/>
          <a:ln w="28575">
            <a:solidFill>
              <a:srgbClr val="934BC9"/>
            </a:solidFill>
          </a:ln>
        </p:spPr>
        <p:txBody>
          <a:bodyPr wrap="square">
            <a:spAutoFit/>
          </a:bodyPr>
          <a:lstStyle/>
          <a:p>
            <a:pPr algn="just">
              <a:lnSpc>
                <a:spcPct val="108000"/>
              </a:lnSpc>
            </a:pPr>
            <a:r>
              <a:rPr lang="es-ES" sz="1600" b="1" dirty="0">
                <a:solidFill>
                  <a:schemeClr val="tx1">
                    <a:lumMod val="65000"/>
                    <a:lumOff val="35000"/>
                  </a:schemeClr>
                </a:solidFill>
              </a:rPr>
              <a:t>Son </a:t>
            </a:r>
            <a:r>
              <a:rPr lang="es-ES" b="1" dirty="0">
                <a:solidFill>
                  <a:schemeClr val="tx1">
                    <a:lumMod val="65000"/>
                    <a:lumOff val="35000"/>
                  </a:schemeClr>
                </a:solidFill>
              </a:rPr>
              <a:t>señales más específicas </a:t>
            </a:r>
            <a:r>
              <a:rPr lang="es-ES" sz="1600" b="1" dirty="0">
                <a:solidFill>
                  <a:schemeClr val="tx1">
                    <a:lumMod val="65000"/>
                    <a:lumOff val="35000"/>
                  </a:schemeClr>
                </a:solidFill>
              </a:rPr>
              <a:t>o «indicadores de alerta» de que está teniendo lugar una actividad fraudulenta, en la que se requiere una reacción inmediata para comprobar si es necesaria alguna acción.</a:t>
            </a:r>
          </a:p>
        </p:txBody>
      </p:sp>
      <p:sp>
        <p:nvSpPr>
          <p:cNvPr id="10" name="Rectángulo 9"/>
          <p:cNvSpPr/>
          <p:nvPr/>
        </p:nvSpPr>
        <p:spPr>
          <a:xfrm>
            <a:off x="695513" y="4208644"/>
            <a:ext cx="2381358" cy="523220"/>
          </a:xfrm>
          <a:prstGeom prst="rect">
            <a:avLst/>
          </a:prstGeom>
        </p:spPr>
        <p:txBody>
          <a:bodyPr wrap="none">
            <a:spAutoFit/>
          </a:bodyPr>
          <a:lstStyle/>
          <a:p>
            <a:r>
              <a:rPr lang="es-ES" sz="2800" b="1" dirty="0">
                <a:solidFill>
                  <a:srgbClr val="CE0412"/>
                </a:solidFill>
              </a:rPr>
              <a:t>Banderas rojas</a:t>
            </a:r>
          </a:p>
        </p:txBody>
      </p:sp>
      <p:sp>
        <p:nvSpPr>
          <p:cNvPr id="11" name="Rectángulo: esquinas redondeadas 10"/>
          <p:cNvSpPr/>
          <p:nvPr/>
        </p:nvSpPr>
        <p:spPr>
          <a:xfrm>
            <a:off x="3808072" y="3811988"/>
            <a:ext cx="7403040" cy="1300427"/>
          </a:xfrm>
          <a:prstGeom prst="roundRect">
            <a:avLst/>
          </a:prstGeom>
          <a:noFill/>
          <a:ln w="28575">
            <a:solidFill>
              <a:srgbClr val="FF0000"/>
            </a:solidFill>
          </a:ln>
        </p:spPr>
        <p:txBody>
          <a:bodyPr wrap="square">
            <a:spAutoFit/>
          </a:bodyPr>
          <a:lstStyle/>
          <a:p>
            <a:pPr algn="just">
              <a:lnSpc>
                <a:spcPct val="108000"/>
              </a:lnSpc>
            </a:pPr>
            <a:r>
              <a:rPr lang="es-ES" sz="1600" b="1" dirty="0">
                <a:solidFill>
                  <a:schemeClr val="tx1">
                    <a:lumMod val="65000"/>
                    <a:lumOff val="35000"/>
                  </a:schemeClr>
                </a:solidFill>
              </a:rPr>
              <a:t>Son señales de alarma, pistas o indicios de posible fraude. </a:t>
            </a:r>
            <a:r>
              <a:rPr lang="es-ES" sz="1600" b="1" u="sng" dirty="0">
                <a:solidFill>
                  <a:schemeClr val="tx1">
                    <a:lumMod val="65000"/>
                    <a:lumOff val="35000"/>
                  </a:schemeClr>
                </a:solidFill>
              </a:rPr>
              <a:t>La existencia de una bandera roja no implica necesariamente la existencia de fraude</a:t>
            </a:r>
            <a:r>
              <a:rPr lang="es-ES" sz="1600" b="1" dirty="0">
                <a:solidFill>
                  <a:schemeClr val="tx1">
                    <a:lumMod val="65000"/>
                    <a:lumOff val="35000"/>
                  </a:schemeClr>
                </a:solidFill>
              </a:rPr>
              <a:t>, pero sí indica que una determinada área de actividad necesita atención extra para descartar o confirmar un fraude potencial</a:t>
            </a:r>
            <a:r>
              <a:rPr lang="es-ES" dirty="0">
                <a:solidFill>
                  <a:srgbClr val="002060"/>
                </a:solidFill>
              </a:rPr>
              <a:t>.</a:t>
            </a:r>
          </a:p>
        </p:txBody>
      </p:sp>
      <p:sp>
        <p:nvSpPr>
          <p:cNvPr id="12" name="Flecha: cheurón 11"/>
          <p:cNvSpPr/>
          <p:nvPr/>
        </p:nvSpPr>
        <p:spPr>
          <a:xfrm>
            <a:off x="3151891" y="2887695"/>
            <a:ext cx="438426" cy="547611"/>
          </a:xfrm>
          <a:prstGeom prst="chevron">
            <a:avLst/>
          </a:prstGeom>
          <a:noFill/>
          <a:ln w="28575">
            <a:solidFill>
              <a:srgbClr val="572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3" name="Flecha: cheurón 12"/>
          <p:cNvSpPr/>
          <p:nvPr/>
        </p:nvSpPr>
        <p:spPr>
          <a:xfrm>
            <a:off x="3151891" y="4208644"/>
            <a:ext cx="438426" cy="547611"/>
          </a:xfrm>
          <a:prstGeom prst="chevron">
            <a:avLst/>
          </a:prstGeom>
          <a:noFill/>
          <a:ln w="28575">
            <a:solidFill>
              <a:srgbClr val="CE0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2" name="Imagen 21">
            <a:extLst>
              <a:ext uri="{FF2B5EF4-FFF2-40B4-BE49-F238E27FC236}">
                <a16:creationId xmlns:a16="http://schemas.microsoft.com/office/drawing/2014/main" id="{EAA2801B-6B77-4578-AF51-5C0B95ADF663}"/>
              </a:ext>
            </a:extLst>
          </p:cNvPr>
          <p:cNvPicPr>
            <a:picLocks noChangeAspect="1"/>
          </p:cNvPicPr>
          <p:nvPr/>
        </p:nvPicPr>
        <p:blipFill rotWithShape="1">
          <a:blip r:embed="rId3">
            <a:extLst>
              <a:ext uri="{28A0092B-C50C-407E-A947-70E740481C1C}">
                <a14:useLocalDpi xmlns:a14="http://schemas.microsoft.com/office/drawing/2010/main" val="0"/>
              </a:ext>
            </a:extLst>
          </a:blip>
          <a:srcRect t="22391" b="20218"/>
          <a:stretch/>
        </p:blipFill>
        <p:spPr>
          <a:xfrm>
            <a:off x="11014430" y="6295210"/>
            <a:ext cx="1038007" cy="453887"/>
          </a:xfrm>
          <a:prstGeom prst="rect">
            <a:avLst/>
          </a:prstGeom>
        </p:spPr>
      </p:pic>
      <p:pic>
        <p:nvPicPr>
          <p:cNvPr id="19" name="Imagen 18">
            <a:extLst>
              <a:ext uri="{FF2B5EF4-FFF2-40B4-BE49-F238E27FC236}">
                <a16:creationId xmlns:a16="http://schemas.microsoft.com/office/drawing/2014/main" id="{08181133-23D0-4CCF-B89E-A207912EB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7" name="Imagen 16">
            <a:extLst>
              <a:ext uri="{FF2B5EF4-FFF2-40B4-BE49-F238E27FC236}">
                <a16:creationId xmlns:a16="http://schemas.microsoft.com/office/drawing/2014/main" id="{122B8227-0253-4087-A1F0-E17A5EA3E72E}"/>
              </a:ext>
            </a:extLst>
          </p:cNvPr>
          <p:cNvPicPr/>
          <p:nvPr/>
        </p:nvPicPr>
        <p:blipFill>
          <a:blip r:embed="rId5">
            <a:extLst>
              <a:ext uri="{28A0092B-C50C-407E-A947-70E740481C1C}">
                <a14:useLocalDpi xmlns:a14="http://schemas.microsoft.com/office/drawing/2010/main" val="0"/>
              </a:ext>
            </a:extLst>
          </a:blip>
          <a:stretch>
            <a:fillRect/>
          </a:stretch>
        </p:blipFill>
        <p:spPr>
          <a:xfrm>
            <a:off x="1170213" y="309805"/>
            <a:ext cx="1514471" cy="1086679"/>
          </a:xfrm>
          <a:prstGeom prst="rect">
            <a:avLst/>
          </a:prstGeom>
        </p:spPr>
      </p:pic>
      <p:pic>
        <p:nvPicPr>
          <p:cNvPr id="18" name="Imagen 17">
            <a:extLst>
              <a:ext uri="{FF2B5EF4-FFF2-40B4-BE49-F238E27FC236}">
                <a16:creationId xmlns:a16="http://schemas.microsoft.com/office/drawing/2014/main" id="{FEC6A1E5-89C8-4CB8-B373-62675D0DBB8B}"/>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896160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80620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CONFLICTOS DE INTERÉS</a:t>
            </a:r>
          </a:p>
        </p:txBody>
      </p:sp>
      <p:sp>
        <p:nvSpPr>
          <p:cNvPr id="5" name="Rectángulo 4"/>
          <p:cNvSpPr/>
          <p:nvPr/>
        </p:nvSpPr>
        <p:spPr>
          <a:xfrm>
            <a:off x="838199" y="2287466"/>
            <a:ext cx="10610589" cy="2035301"/>
          </a:xfrm>
          <a:prstGeom prst="rect">
            <a:avLst/>
          </a:prstGeom>
        </p:spPr>
        <p:txBody>
          <a:bodyPr wrap="square">
            <a:spAutoFit/>
          </a:bodyPr>
          <a:lstStyle/>
          <a:p>
            <a:pPr>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Indicadores de fraude:</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Un contratista o vendedor determinado se beneficia de un </a:t>
            </a:r>
            <a:r>
              <a:rPr lang="es-ES" sz="2000" u="sng" dirty="0">
                <a:latin typeface="Calibri" panose="020F0502020204030204" pitchFamily="34" charset="0"/>
                <a:ea typeface="Calibri" panose="020F0502020204030204" pitchFamily="34" charset="0"/>
                <a:cs typeface="Times New Roman" panose="02020603050405020304" pitchFamily="18" charset="0"/>
              </a:rPr>
              <a:t>favoritismo</a:t>
            </a:r>
            <a:r>
              <a:rPr lang="es-ES" dirty="0">
                <a:latin typeface="Calibri" panose="020F0502020204030204" pitchFamily="34" charset="0"/>
                <a:ea typeface="Calibri" panose="020F0502020204030204" pitchFamily="34" charset="0"/>
                <a:cs typeface="Times New Roman" panose="02020603050405020304" pitchFamily="18" charset="0"/>
              </a:rPr>
              <a:t> inexplicado o fuera de lo corriente; </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Se </a:t>
            </a:r>
            <a:r>
              <a:rPr lang="es-ES" sz="2000" u="sng" dirty="0">
                <a:latin typeface="Calibri" panose="020F0502020204030204" pitchFamily="34" charset="0"/>
                <a:ea typeface="Calibri" panose="020F0502020204030204" pitchFamily="34" charset="0"/>
                <a:cs typeface="Times New Roman" panose="02020603050405020304" pitchFamily="18" charset="0"/>
              </a:rPr>
              <a:t>acepta continuamente </a:t>
            </a:r>
            <a:r>
              <a:rPr lang="es-ES" dirty="0">
                <a:latin typeface="Calibri" panose="020F0502020204030204" pitchFamily="34" charset="0"/>
                <a:ea typeface="Calibri" panose="020F0502020204030204" pitchFamily="34" charset="0"/>
                <a:cs typeface="Times New Roman" panose="02020603050405020304" pitchFamily="18" charset="0"/>
              </a:rPr>
              <a:t>trabajo caro, de baja calidad, etc.; </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empleado contratante </a:t>
            </a:r>
            <a:r>
              <a:rPr lang="es-ES" sz="2000" u="sng" dirty="0">
                <a:latin typeface="Calibri" panose="020F0502020204030204" pitchFamily="34" charset="0"/>
                <a:ea typeface="Calibri" panose="020F0502020204030204" pitchFamily="34" charset="0"/>
                <a:cs typeface="Times New Roman" panose="02020603050405020304" pitchFamily="18" charset="0"/>
              </a:rPr>
              <a:t>no presenta o rellena una declaración </a:t>
            </a:r>
            <a:r>
              <a:rPr lang="es-ES" dirty="0">
                <a:latin typeface="Calibri" panose="020F0502020204030204" pitchFamily="34" charset="0"/>
                <a:ea typeface="Calibri" panose="020F0502020204030204" pitchFamily="34" charset="0"/>
                <a:cs typeface="Times New Roman" panose="02020603050405020304" pitchFamily="18" charset="0"/>
              </a:rPr>
              <a:t>de conflicto de intereses; </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empleado contratante </a:t>
            </a:r>
            <a:r>
              <a:rPr lang="es-ES" sz="2000" u="sng" dirty="0">
                <a:latin typeface="Calibri" panose="020F0502020204030204" pitchFamily="34" charset="0"/>
                <a:ea typeface="Calibri" panose="020F0502020204030204" pitchFamily="34" charset="0"/>
                <a:cs typeface="Times New Roman" panose="02020603050405020304" pitchFamily="18" charset="0"/>
              </a:rPr>
              <a:t>rehúsa la promoción</a:t>
            </a:r>
            <a:r>
              <a:rPr lang="es-ES" dirty="0">
                <a:latin typeface="Calibri" panose="020F0502020204030204" pitchFamily="34" charset="0"/>
                <a:ea typeface="Calibri" panose="020F0502020204030204" pitchFamily="34" charset="0"/>
                <a:cs typeface="Times New Roman" panose="02020603050405020304" pitchFamily="18" charset="0"/>
              </a:rPr>
              <a:t> a un puesto no relacionado con la contratación pública; </a:t>
            </a:r>
          </a:p>
          <a:p>
            <a:pPr marL="342900" lvl="0" indent="-342900" algn="just">
              <a:lnSpc>
                <a:spcPct val="107000"/>
              </a:lnSpc>
              <a:spcAft>
                <a:spcPts val="80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empleado contratante </a:t>
            </a:r>
            <a:r>
              <a:rPr lang="es-ES" sz="2000" u="sng" dirty="0">
                <a:latin typeface="Calibri" panose="020F0502020204030204" pitchFamily="34" charset="0"/>
                <a:ea typeface="Calibri" panose="020F0502020204030204" pitchFamily="34" charset="0"/>
                <a:cs typeface="Times New Roman" panose="02020603050405020304" pitchFamily="18" charset="0"/>
              </a:rPr>
              <a:t>parece dirigir un negocio aparte</a:t>
            </a:r>
            <a:r>
              <a:rPr lang="es-ES"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826" y="4375744"/>
            <a:ext cx="1979078" cy="1841403"/>
          </a:xfrm>
          <a:prstGeom prst="rect">
            <a:avLst/>
          </a:prstGeom>
        </p:spPr>
      </p:pic>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644" b="100000" l="3981" r="96261">
                        <a14:foregroundMark x1="55006" y1="9871" x2="55006" y2="9871"/>
                        <a14:foregroundMark x1="45718" y1="19313" x2="53920" y2="7725"/>
                        <a14:foregroundMark x1="52835" y1="44421" x2="68516" y2="33047"/>
                        <a14:foregroundMark x1="56454" y1="57296" x2="73100" y2="50000"/>
                        <a14:foregroundMark x1="62606" y1="98283" x2="63209" y2="99785"/>
                        <a14:foregroundMark x1="63571" y1="98283" x2="64415" y2="99785"/>
                      </a14:backgroundRemoval>
                    </a14:imgEffect>
                  </a14:imgLayer>
                </a14:imgProps>
              </a:ext>
              <a:ext uri="{28A0092B-C50C-407E-A947-70E740481C1C}">
                <a14:useLocalDpi xmlns:a14="http://schemas.microsoft.com/office/drawing/2010/main" val="0"/>
              </a:ext>
            </a:extLst>
          </a:blip>
          <a:stretch>
            <a:fillRect/>
          </a:stretch>
        </p:blipFill>
        <p:spPr>
          <a:xfrm>
            <a:off x="838199" y="5115802"/>
            <a:ext cx="3099319" cy="1742198"/>
          </a:xfrm>
          <a:prstGeom prst="rect">
            <a:avLst/>
          </a:prstGeom>
        </p:spPr>
      </p:pic>
      <p:pic>
        <p:nvPicPr>
          <p:cNvPr id="13" name="Picture 4" descr="Resultado de imagen de logo AUREN">
            <a:extLst>
              <a:ext uri="{FF2B5EF4-FFF2-40B4-BE49-F238E27FC236}">
                <a16:creationId xmlns:a16="http://schemas.microsoft.com/office/drawing/2014/main" id="{DD10D20B-3291-4346-8F69-A1E90A37A8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4FA30B2A-59DB-4BA1-AFFF-9893FF7D4B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2" name="Imagen 11">
            <a:extLst>
              <a:ext uri="{FF2B5EF4-FFF2-40B4-BE49-F238E27FC236}">
                <a16:creationId xmlns:a16="http://schemas.microsoft.com/office/drawing/2014/main" id="{E478048D-D673-4B05-9237-96248FC5811B}"/>
              </a:ext>
            </a:extLst>
          </p:cNvPr>
          <p:cNvPicPr/>
          <p:nvPr/>
        </p:nvPicPr>
        <p:blipFill>
          <a:blip r:embed="rId7">
            <a:extLst>
              <a:ext uri="{28A0092B-C50C-407E-A947-70E740481C1C}">
                <a14:useLocalDpi xmlns:a14="http://schemas.microsoft.com/office/drawing/2010/main" val="0"/>
              </a:ext>
            </a:extLst>
          </a:blip>
          <a:stretch>
            <a:fillRect/>
          </a:stretch>
        </p:blipFill>
        <p:spPr>
          <a:xfrm>
            <a:off x="1202225" y="303276"/>
            <a:ext cx="1514471" cy="1086679"/>
          </a:xfrm>
          <a:prstGeom prst="rect">
            <a:avLst/>
          </a:prstGeom>
        </p:spPr>
      </p:pic>
      <p:pic>
        <p:nvPicPr>
          <p:cNvPr id="17" name="Imagen 16">
            <a:extLst>
              <a:ext uri="{FF2B5EF4-FFF2-40B4-BE49-F238E27FC236}">
                <a16:creationId xmlns:a16="http://schemas.microsoft.com/office/drawing/2014/main" id="{8F05EDA5-2A67-4D02-A161-9A328078731E}"/>
              </a:ext>
            </a:extLst>
          </p:cNvPr>
          <p:cNvPicPr/>
          <p:nvPr/>
        </p:nvPicPr>
        <p:blipFill>
          <a:blip r:embed="rId8">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305343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5513" y="1903671"/>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CONFLICTOS DE INTERÉS</a:t>
            </a:r>
          </a:p>
        </p:txBody>
      </p:sp>
      <p:sp>
        <p:nvSpPr>
          <p:cNvPr id="3" name="Rectángulo 2"/>
          <p:cNvSpPr/>
          <p:nvPr/>
        </p:nvSpPr>
        <p:spPr>
          <a:xfrm>
            <a:off x="695513" y="2297061"/>
            <a:ext cx="9074788" cy="3846438"/>
          </a:xfrm>
          <a:prstGeom prst="rect">
            <a:avLst/>
          </a:prstGeom>
        </p:spPr>
        <p:txBody>
          <a:bodyPr wrap="square">
            <a:spAutoFit/>
          </a:bodyPr>
          <a:lstStyle/>
          <a:p>
            <a:pPr>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Banderas rojas</a:t>
            </a:r>
          </a:p>
          <a:p>
            <a:pPr marL="342900" lvl="0" indent="-342900" algn="just">
              <a:lnSpc>
                <a:spcPct val="107000"/>
              </a:lnSpc>
              <a:spcAft>
                <a:spcPts val="0"/>
              </a:spcAft>
              <a:buFont typeface="Calibri" panose="020F0502020204030204" pitchFamily="34" charset="0"/>
              <a:buChar char="-"/>
            </a:pPr>
            <a:r>
              <a:rPr lang="es-ES" sz="2000" u="sng" dirty="0">
                <a:latin typeface="Calibri" panose="020F0502020204030204" pitchFamily="34" charset="0"/>
                <a:ea typeface="Calibri" panose="020F0502020204030204" pitchFamily="34" charset="0"/>
                <a:cs typeface="Times New Roman" panose="02020603050405020304" pitchFamily="18" charset="0"/>
              </a:rPr>
              <a:t>Favoritismo inexplicable </a:t>
            </a:r>
            <a:r>
              <a:rPr lang="es-ES" dirty="0">
                <a:latin typeface="Calibri" panose="020F0502020204030204" pitchFamily="34" charset="0"/>
                <a:ea typeface="Calibri" panose="020F0502020204030204" pitchFamily="34" charset="0"/>
                <a:cs typeface="Times New Roman" panose="02020603050405020304" pitchFamily="18" charset="0"/>
              </a:rPr>
              <a:t>o inusual de un contratista o vendedor en particular.</a:t>
            </a:r>
          </a:p>
          <a:p>
            <a:pPr marL="342900" lvl="0" indent="-342900" algn="just">
              <a:lnSpc>
                <a:spcPct val="107000"/>
              </a:lnSpc>
              <a:spcAft>
                <a:spcPts val="0"/>
              </a:spcAft>
              <a:buFont typeface="Calibri" panose="020F0502020204030204" pitchFamily="34" charset="0"/>
              <a:buChar char="-"/>
            </a:pPr>
            <a:r>
              <a:rPr lang="es-ES" sz="2000" u="sng" dirty="0">
                <a:latin typeface="Calibri" panose="020F0502020204030204" pitchFamily="34" charset="0"/>
                <a:ea typeface="Calibri" panose="020F0502020204030204" pitchFamily="34" charset="0"/>
                <a:cs typeface="Times New Roman" panose="02020603050405020304" pitchFamily="18" charset="0"/>
              </a:rPr>
              <a:t>Aceptación continua </a:t>
            </a:r>
            <a:r>
              <a:rPr lang="es-ES" dirty="0">
                <a:latin typeface="Calibri" panose="020F0502020204030204" pitchFamily="34" charset="0"/>
                <a:ea typeface="Calibri" panose="020F0502020204030204" pitchFamily="34" charset="0"/>
                <a:cs typeface="Times New Roman" panose="02020603050405020304" pitchFamily="18" charset="0"/>
              </a:rPr>
              <a:t>de altos precios y trabajo de baja calidad, etc.</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Empleado encargado de contratación </a:t>
            </a:r>
            <a:r>
              <a:rPr lang="es-ES" sz="2000" u="sng" dirty="0">
                <a:latin typeface="Calibri" panose="020F0502020204030204" pitchFamily="34" charset="0"/>
                <a:ea typeface="Calibri" panose="020F0502020204030204" pitchFamily="34" charset="0"/>
                <a:cs typeface="Times New Roman" panose="02020603050405020304" pitchFamily="18" charset="0"/>
              </a:rPr>
              <a:t>no presenta declaración de conflicto de interés </a:t>
            </a:r>
            <a:r>
              <a:rPr lang="es-ES" dirty="0">
                <a:latin typeface="Calibri" panose="020F0502020204030204" pitchFamily="34" charset="0"/>
                <a:ea typeface="Calibri" panose="020F0502020204030204" pitchFamily="34" charset="0"/>
                <a:cs typeface="Times New Roman" panose="02020603050405020304" pitchFamily="18" charset="0"/>
              </a:rPr>
              <a:t>o lo hace de forma incompleta.</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Empleado encargado de contratación </a:t>
            </a:r>
            <a:r>
              <a:rPr lang="es-ES" sz="2000" u="sng" dirty="0">
                <a:latin typeface="Calibri" panose="020F0502020204030204" pitchFamily="34" charset="0"/>
                <a:ea typeface="Calibri" panose="020F0502020204030204" pitchFamily="34" charset="0"/>
                <a:cs typeface="Times New Roman" panose="02020603050405020304" pitchFamily="18" charset="0"/>
              </a:rPr>
              <a:t>declina ascenso</a:t>
            </a:r>
            <a:r>
              <a:rPr lang="es-ES" sz="2000"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a una posición en la que deja de tener que ver con adquisiciones.</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Empleado encargado de contratación </a:t>
            </a:r>
            <a:r>
              <a:rPr lang="es-ES" sz="2000" u="sng" dirty="0">
                <a:latin typeface="Calibri" panose="020F0502020204030204" pitchFamily="34" charset="0"/>
                <a:ea typeface="Calibri" panose="020F0502020204030204" pitchFamily="34" charset="0"/>
                <a:cs typeface="Times New Roman" panose="02020603050405020304" pitchFamily="18" charset="0"/>
              </a:rPr>
              <a:t>parece hacer negocios propios </a:t>
            </a:r>
            <a:r>
              <a:rPr lang="es-ES" dirty="0">
                <a:latin typeface="Calibri" panose="020F0502020204030204" pitchFamily="34" charset="0"/>
                <a:ea typeface="Calibri" panose="020F0502020204030204" pitchFamily="34" charset="0"/>
                <a:cs typeface="Times New Roman" panose="02020603050405020304" pitchFamily="18" charset="0"/>
              </a:rPr>
              <a:t>por su lado.</a:t>
            </a:r>
          </a:p>
          <a:p>
            <a:pPr marL="342900" lvl="0" indent="-342900" algn="just">
              <a:lnSpc>
                <a:spcPct val="107000"/>
              </a:lnSpc>
              <a:spcAft>
                <a:spcPts val="0"/>
              </a:spcAft>
              <a:buFont typeface="Calibri" panose="020F0502020204030204" pitchFamily="34" charset="0"/>
              <a:buChar char="-"/>
            </a:pPr>
            <a:r>
              <a:rPr lang="es-ES" sz="2000" u="sng" dirty="0">
                <a:latin typeface="Calibri" panose="020F0502020204030204" pitchFamily="34" charset="0"/>
                <a:ea typeface="Calibri" panose="020F0502020204030204" pitchFamily="34" charset="0"/>
                <a:cs typeface="Times New Roman" panose="02020603050405020304" pitchFamily="18" charset="0"/>
              </a:rPr>
              <a:t>Socialización</a:t>
            </a:r>
            <a:r>
              <a:rPr lang="es-ES" dirty="0">
                <a:latin typeface="Calibri" panose="020F0502020204030204" pitchFamily="34" charset="0"/>
                <a:ea typeface="Calibri" panose="020F0502020204030204" pitchFamily="34" charset="0"/>
                <a:cs typeface="Times New Roman" panose="02020603050405020304" pitchFamily="18" charset="0"/>
              </a:rPr>
              <a:t> entre un empleado encargado de contratación y un proveedor de servicios o productos.</a:t>
            </a:r>
          </a:p>
          <a:p>
            <a:pPr marL="342900" lvl="0" indent="-342900" algn="just">
              <a:lnSpc>
                <a:spcPct val="107000"/>
              </a:lnSpc>
              <a:spcAft>
                <a:spcPts val="800"/>
              </a:spcAft>
              <a:buFont typeface="Calibri" panose="020F0502020204030204" pitchFamily="34" charset="0"/>
              <a:buChar char="-"/>
            </a:pPr>
            <a:r>
              <a:rPr lang="es-ES" sz="2000" u="sng" dirty="0">
                <a:latin typeface="Calibri" panose="020F0502020204030204" pitchFamily="34" charset="0"/>
                <a:ea typeface="Calibri" panose="020F0502020204030204" pitchFamily="34" charset="0"/>
                <a:cs typeface="Times New Roman" panose="02020603050405020304" pitchFamily="18" charset="0"/>
              </a:rPr>
              <a:t>Aumento inexplicable o súbito de la riqueza </a:t>
            </a:r>
            <a:r>
              <a:rPr lang="es-ES" dirty="0">
                <a:latin typeface="Calibri" panose="020F0502020204030204" pitchFamily="34" charset="0"/>
                <a:ea typeface="Calibri" panose="020F0502020204030204" pitchFamily="34" charset="0"/>
                <a:cs typeface="Times New Roman" panose="02020603050405020304" pitchFamily="18" charset="0"/>
              </a:rPr>
              <a:t>o nivel de vida del empleado encargado de contratación.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6104" y="4616184"/>
            <a:ext cx="1195904" cy="128715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105" y="1901950"/>
            <a:ext cx="1410436" cy="1410436"/>
          </a:xfrm>
          <a:prstGeom prst="rect">
            <a:avLst/>
          </a:prstGeom>
        </p:spPr>
      </p:pic>
      <p:pic>
        <p:nvPicPr>
          <p:cNvPr id="13" name="Picture 4" descr="Resultado de imagen de logo AUREN">
            <a:extLst>
              <a:ext uri="{FF2B5EF4-FFF2-40B4-BE49-F238E27FC236}">
                <a16:creationId xmlns:a16="http://schemas.microsoft.com/office/drawing/2014/main" id="{09118DDD-7DA6-481E-9F95-0BCFD2F03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78AB5A34-68BC-4471-B7AF-A9A53C8FB8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2" name="Imagen 11">
            <a:extLst>
              <a:ext uri="{FF2B5EF4-FFF2-40B4-BE49-F238E27FC236}">
                <a16:creationId xmlns:a16="http://schemas.microsoft.com/office/drawing/2014/main" id="{49313E87-9AB2-46AE-A6DB-3F6462D5D418}"/>
              </a:ext>
            </a:extLst>
          </p:cNvPr>
          <p:cNvPicPr/>
          <p:nvPr/>
        </p:nvPicPr>
        <p:blipFill>
          <a:blip r:embed="rId6">
            <a:extLst>
              <a:ext uri="{28A0092B-C50C-407E-A947-70E740481C1C}">
                <a14:useLocalDpi xmlns:a14="http://schemas.microsoft.com/office/drawing/2010/main" val="0"/>
              </a:ext>
            </a:extLst>
          </a:blip>
          <a:stretch>
            <a:fillRect/>
          </a:stretch>
        </p:blipFill>
        <p:spPr>
          <a:xfrm>
            <a:off x="1170213" y="229591"/>
            <a:ext cx="1514471" cy="1086679"/>
          </a:xfrm>
          <a:prstGeom prst="rect">
            <a:avLst/>
          </a:prstGeom>
        </p:spPr>
      </p:pic>
      <p:pic>
        <p:nvPicPr>
          <p:cNvPr id="17" name="Imagen 16">
            <a:extLst>
              <a:ext uri="{FF2B5EF4-FFF2-40B4-BE49-F238E27FC236}">
                <a16:creationId xmlns:a16="http://schemas.microsoft.com/office/drawing/2014/main" id="{6A9727FA-D1B9-4BFA-9BC6-98563281B614}"/>
              </a:ext>
            </a:extLst>
          </p:cNvPr>
          <p:cNvPicPr/>
          <p:nvPr/>
        </p:nvPicPr>
        <p:blipFill>
          <a:blip r:embed="rId7">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497477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522055"/>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DOBLE FINANCIACIÓN </a:t>
            </a:r>
          </a:p>
        </p:txBody>
      </p:sp>
      <p:sp>
        <p:nvSpPr>
          <p:cNvPr id="5" name="Rectángulo 4"/>
          <p:cNvSpPr/>
          <p:nvPr/>
        </p:nvSpPr>
        <p:spPr>
          <a:xfrm>
            <a:off x="838199" y="1906356"/>
            <a:ext cx="10610589" cy="4163319"/>
          </a:xfrm>
          <a:prstGeom prst="rect">
            <a:avLst/>
          </a:prstGeom>
        </p:spPr>
        <p:txBody>
          <a:bodyPr wrap="square">
            <a:spAutoFit/>
          </a:bodyPr>
          <a:lstStyle/>
          <a:p>
            <a:pPr>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La Comisión Europea no establece indicadores y banderas rojas para detectar doble financiación, sin embargo, existen mecanismos para detectar esta práctica como son:</a:t>
            </a:r>
          </a:p>
          <a:p>
            <a:pPr marL="342900" lvl="0" indent="-342900" algn="just">
              <a:lnSpc>
                <a:spcPct val="107000"/>
              </a:lnSpc>
              <a:spcAft>
                <a:spcPts val="30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Se detecta un desajuste entre el resultado de las actuaciones y el dinero declarado para financiar dicha actuación.</a:t>
            </a:r>
          </a:p>
          <a:p>
            <a:pPr marL="342900" lvl="0" indent="-342900" algn="just">
              <a:lnSpc>
                <a:spcPct val="107000"/>
              </a:lnSpc>
              <a:spcAft>
                <a:spcPts val="30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empleado contratante </a:t>
            </a:r>
            <a:r>
              <a:rPr lang="es-ES" sz="2000" u="sng" dirty="0">
                <a:latin typeface="Calibri" panose="020F0502020204030204" pitchFamily="34" charset="0"/>
                <a:ea typeface="Calibri" panose="020F0502020204030204" pitchFamily="34" charset="0"/>
                <a:cs typeface="Times New Roman" panose="02020603050405020304" pitchFamily="18" charset="0"/>
              </a:rPr>
              <a:t>no presenta o rellena una declaración </a:t>
            </a:r>
            <a:r>
              <a:rPr lang="es-ES" dirty="0">
                <a:latin typeface="Calibri" panose="020F0502020204030204" pitchFamily="34" charset="0"/>
                <a:ea typeface="Calibri" panose="020F0502020204030204" pitchFamily="34" charset="0"/>
                <a:cs typeface="Times New Roman" panose="02020603050405020304" pitchFamily="18" charset="0"/>
              </a:rPr>
              <a:t>de origen de la financiación; </a:t>
            </a:r>
          </a:p>
          <a:p>
            <a:pPr marL="342900" lvl="0" indent="-342900" algn="just">
              <a:lnSpc>
                <a:spcPct val="107000"/>
              </a:lnSpc>
              <a:spcAft>
                <a:spcPts val="30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Las facturas aportadas por el contratante no cubren todos los aspectos de la actuación.</a:t>
            </a:r>
          </a:p>
          <a:p>
            <a:pPr lvl="0" algn="just">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Para un mayor control sobre el origen de la financiación empleada, la Comisión Europea y los organismos nacionales y autonómicos realizan comprobaciones periódicas (administrativas y sobre el terreno):</a:t>
            </a:r>
          </a:p>
          <a:p>
            <a:pPr marL="285750" lvl="0" indent="-285750" algn="just">
              <a:spcAft>
                <a:spcPts val="30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Los beneficiarios deben realizar una declaración de las ayudas recibidas. </a:t>
            </a:r>
          </a:p>
          <a:p>
            <a:pPr marL="285750" lvl="0" indent="-285750" algn="just">
              <a:spcAft>
                <a:spcPts val="30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Se emplean bases de datos/registros de subvenciones mediante aplicaciones informáticas y controles cruzados. </a:t>
            </a:r>
          </a:p>
          <a:p>
            <a:pPr marL="285750" lvl="0" indent="-285750" algn="just">
              <a:spcAft>
                <a:spcPts val="30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Las autoridades competentes en la concesión de otras ayudas: por medio del intercambio sistemático de  información comprueban si la operación ya ha sido objeto de subvención.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241" y="2840107"/>
            <a:ext cx="1188961" cy="1106251"/>
          </a:xfrm>
          <a:prstGeom prst="rect">
            <a:avLst/>
          </a:prstGeom>
        </p:spPr>
      </p:pic>
      <p:pic>
        <p:nvPicPr>
          <p:cNvPr id="4" name="Imagen 3"/>
          <p:cNvPicPr>
            <a:picLocks noChangeAspect="1"/>
          </p:cNvPicPr>
          <p:nvPr/>
        </p:nvPicPr>
        <p:blipFill>
          <a:blip r:embed="rId3">
            <a:extLst>
              <a:ext uri="{BEBA8EAE-BF5A-486C-A8C5-ECC9F3942E4B}">
                <a14:imgProps xmlns:a14="http://schemas.microsoft.com/office/drawing/2010/main">
                  <a14:imgLayer r:embed="rId4">
                    <a14:imgEffect>
                      <a14:backgroundRemoval t="644" b="100000" l="3981" r="96261">
                        <a14:foregroundMark x1="55006" y1="9871" x2="55006" y2="9871"/>
                        <a14:foregroundMark x1="45718" y1="19313" x2="53920" y2="7725"/>
                        <a14:foregroundMark x1="52835" y1="44421" x2="68516" y2="33047"/>
                        <a14:foregroundMark x1="56454" y1="57296" x2="73100" y2="50000"/>
                        <a14:foregroundMark x1="62606" y1="98283" x2="63209" y2="99785"/>
                        <a14:foregroundMark x1="63571" y1="98283" x2="64415" y2="99785"/>
                      </a14:backgroundRemoval>
                    </a14:imgEffect>
                  </a14:imgLayer>
                </a14:imgProps>
              </a:ext>
              <a:ext uri="{28A0092B-C50C-407E-A947-70E740481C1C}">
                <a14:useLocalDpi xmlns:a14="http://schemas.microsoft.com/office/drawing/2010/main" val="0"/>
              </a:ext>
            </a:extLst>
          </a:blip>
          <a:stretch>
            <a:fillRect/>
          </a:stretch>
        </p:blipFill>
        <p:spPr>
          <a:xfrm>
            <a:off x="10379241" y="5574686"/>
            <a:ext cx="2282977" cy="1283314"/>
          </a:xfrm>
          <a:prstGeom prst="rect">
            <a:avLst/>
          </a:prstGeom>
        </p:spPr>
      </p:pic>
      <p:pic>
        <p:nvPicPr>
          <p:cNvPr id="14" name="Imagen 13">
            <a:extLst>
              <a:ext uri="{FF2B5EF4-FFF2-40B4-BE49-F238E27FC236}">
                <a16:creationId xmlns:a16="http://schemas.microsoft.com/office/drawing/2014/main" id="{43C0BDE8-E7B8-4FF8-97ED-6E93727A4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3" name="Imagen 12">
            <a:extLst>
              <a:ext uri="{FF2B5EF4-FFF2-40B4-BE49-F238E27FC236}">
                <a16:creationId xmlns:a16="http://schemas.microsoft.com/office/drawing/2014/main" id="{079A9412-03F6-478E-BF8A-0175E174D9B3}"/>
              </a:ext>
            </a:extLst>
          </p:cNvPr>
          <p:cNvPicPr/>
          <p:nvPr/>
        </p:nvPicPr>
        <p:blipFill>
          <a:blip r:embed="rId6">
            <a:extLst>
              <a:ext uri="{28A0092B-C50C-407E-A947-70E740481C1C}">
                <a14:useLocalDpi xmlns:a14="http://schemas.microsoft.com/office/drawing/2010/main" val="0"/>
              </a:ext>
            </a:extLst>
          </a:blip>
          <a:stretch>
            <a:fillRect/>
          </a:stretch>
        </p:blipFill>
        <p:spPr>
          <a:xfrm>
            <a:off x="1170213" y="266810"/>
            <a:ext cx="1514471" cy="1086679"/>
          </a:xfrm>
          <a:prstGeom prst="rect">
            <a:avLst/>
          </a:prstGeom>
        </p:spPr>
      </p:pic>
      <p:pic>
        <p:nvPicPr>
          <p:cNvPr id="15" name="Imagen 14">
            <a:extLst>
              <a:ext uri="{FF2B5EF4-FFF2-40B4-BE49-F238E27FC236}">
                <a16:creationId xmlns:a16="http://schemas.microsoft.com/office/drawing/2014/main" id="{53EC23A4-01D1-4D26-B961-0BCEEF17A12E}"/>
              </a:ext>
            </a:extLst>
          </p:cNvPr>
          <p:cNvPicPr/>
          <p:nvPr/>
        </p:nvPicPr>
        <p:blipFill>
          <a:blip r:embed="rId7">
            <a:extLst>
              <a:ext uri="{28A0092B-C50C-407E-A947-70E740481C1C}">
                <a14:useLocalDpi xmlns:a14="http://schemas.microsoft.com/office/drawing/2010/main" val="0"/>
              </a:ext>
            </a:extLst>
          </a:blip>
          <a:stretch>
            <a:fillRect/>
          </a:stretch>
        </p:blipFill>
        <p:spPr>
          <a:xfrm>
            <a:off x="4496990" y="1083580"/>
            <a:ext cx="2924228" cy="630625"/>
          </a:xfrm>
          <a:prstGeom prst="rect">
            <a:avLst/>
          </a:prstGeom>
        </p:spPr>
      </p:pic>
    </p:spTree>
    <p:extLst>
      <p:ext uri="{BB962C8B-B14F-4D97-AF65-F5344CB8AC3E}">
        <p14:creationId xmlns:p14="http://schemas.microsoft.com/office/powerpoint/2010/main" val="823737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8740" y="2055757"/>
            <a:ext cx="7738520" cy="4669868"/>
          </a:xfrm>
          <a:prstGeom prst="rect">
            <a:avLst/>
          </a:prstGeom>
        </p:spPr>
        <p:txBody>
          <a:bodyPr wrap="square">
            <a:spAutoFit/>
          </a:bodyPr>
          <a:lstStyle/>
          <a:p>
            <a:pPr>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INDICADORES DE FRAUDE – </a:t>
            </a:r>
            <a:r>
              <a:rPr lang="es-ES"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ESPECIFICACIONES AMAÑADAS</a:t>
            </a:r>
            <a:r>
              <a:rPr lang="es-ES" b="1" dirty="0">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u="sng" dirty="0">
                <a:latin typeface="Calibri" panose="020F0502020204030204" pitchFamily="34" charset="0"/>
                <a:ea typeface="Calibri" panose="020F0502020204030204" pitchFamily="34" charset="0"/>
                <a:cs typeface="Times New Roman" panose="02020603050405020304" pitchFamily="18" charset="0"/>
              </a:rPr>
              <a:t>Sólo un licitador o pocos licitadores </a:t>
            </a:r>
            <a:r>
              <a:rPr lang="es-ES" sz="2000" dirty="0">
                <a:latin typeface="Calibri" panose="020F0502020204030204" pitchFamily="34" charset="0"/>
                <a:ea typeface="Calibri" panose="020F0502020204030204" pitchFamily="34" charset="0"/>
                <a:cs typeface="Times New Roman" panose="02020603050405020304" pitchFamily="18" charset="0"/>
              </a:rPr>
              <a:t>responden a la convocatoria de ofertas;</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Las </a:t>
            </a:r>
            <a:r>
              <a:rPr lang="es-ES" sz="2000" u="sng" dirty="0">
                <a:latin typeface="Calibri" panose="020F0502020204030204" pitchFamily="34" charset="0"/>
                <a:ea typeface="Calibri" panose="020F0502020204030204" pitchFamily="34" charset="0"/>
                <a:cs typeface="Times New Roman" panose="02020603050405020304" pitchFamily="18" charset="0"/>
              </a:rPr>
              <a:t>especificaciones y</a:t>
            </a:r>
            <a:r>
              <a:rPr lang="es-ES" sz="2000" dirty="0">
                <a:latin typeface="Calibri" panose="020F0502020204030204" pitchFamily="34" charset="0"/>
                <a:ea typeface="Calibri" panose="020F0502020204030204" pitchFamily="34" charset="0"/>
                <a:cs typeface="Times New Roman" panose="02020603050405020304" pitchFamily="18" charset="0"/>
              </a:rPr>
              <a:t> el producto o los servicios de la </a:t>
            </a:r>
            <a:r>
              <a:rPr lang="es-ES" sz="2000" u="sng" dirty="0">
                <a:latin typeface="Calibri" panose="020F0502020204030204" pitchFamily="34" charset="0"/>
                <a:ea typeface="Calibri" panose="020F0502020204030204" pitchFamily="34" charset="0"/>
                <a:cs typeface="Times New Roman" panose="02020603050405020304" pitchFamily="18" charset="0"/>
              </a:rPr>
              <a:t>empresa ganadora </a:t>
            </a:r>
            <a:r>
              <a:rPr lang="es-ES" sz="2000" dirty="0">
                <a:latin typeface="Calibri" panose="020F0502020204030204" pitchFamily="34" charset="0"/>
                <a:ea typeface="Calibri" panose="020F0502020204030204" pitchFamily="34" charset="0"/>
                <a:cs typeface="Times New Roman" panose="02020603050405020304" pitchFamily="18" charset="0"/>
              </a:rPr>
              <a:t>son </a:t>
            </a:r>
            <a:r>
              <a:rPr lang="es-ES" sz="2000" u="sng" dirty="0">
                <a:latin typeface="Calibri" panose="020F0502020204030204" pitchFamily="34" charset="0"/>
                <a:ea typeface="Calibri" panose="020F0502020204030204" pitchFamily="34" charset="0"/>
                <a:cs typeface="Times New Roman" panose="02020603050405020304" pitchFamily="18" charset="0"/>
              </a:rPr>
              <a:t>muy similares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Otros licitadores presentan </a:t>
            </a:r>
            <a:r>
              <a:rPr lang="es-ES" sz="2000" u="sng" dirty="0">
                <a:latin typeface="Calibri" panose="020F0502020204030204" pitchFamily="34" charset="0"/>
                <a:ea typeface="Calibri" panose="020F0502020204030204" pitchFamily="34" charset="0"/>
                <a:cs typeface="Times New Roman" panose="02020603050405020304" pitchFamily="18" charset="0"/>
              </a:rPr>
              <a:t>reclamaciones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Las </a:t>
            </a:r>
            <a:r>
              <a:rPr lang="es-ES" sz="2000" u="sng" dirty="0">
                <a:latin typeface="Calibri" panose="020F0502020204030204" pitchFamily="34" charset="0"/>
                <a:ea typeface="Calibri" panose="020F0502020204030204" pitchFamily="34" charset="0"/>
                <a:cs typeface="Times New Roman" panose="02020603050405020304" pitchFamily="18" charset="0"/>
              </a:rPr>
              <a:t>especificaciones</a:t>
            </a:r>
            <a:r>
              <a:rPr lang="es-ES" sz="2000" dirty="0">
                <a:latin typeface="Calibri" panose="020F0502020204030204" pitchFamily="34" charset="0"/>
                <a:ea typeface="Calibri" panose="020F0502020204030204" pitchFamily="34" charset="0"/>
                <a:cs typeface="Times New Roman" panose="02020603050405020304" pitchFamily="18" charset="0"/>
              </a:rPr>
              <a:t> son considerablemente </a:t>
            </a:r>
            <a:r>
              <a:rPr lang="es-ES" sz="2000" u="sng" dirty="0">
                <a:latin typeface="Calibri" panose="020F0502020204030204" pitchFamily="34" charset="0"/>
                <a:ea typeface="Calibri" panose="020F0502020204030204" pitchFamily="34" charset="0"/>
                <a:cs typeface="Times New Roman" panose="02020603050405020304" pitchFamily="18" charset="0"/>
              </a:rPr>
              <a:t>más estrictas o más generales que en anteriores convocatorias </a:t>
            </a:r>
            <a:r>
              <a:rPr lang="es-ES" sz="2000" dirty="0">
                <a:latin typeface="Calibri" panose="020F0502020204030204" pitchFamily="34" charset="0"/>
                <a:ea typeface="Calibri" panose="020F0502020204030204" pitchFamily="34" charset="0"/>
                <a:cs typeface="Times New Roman" panose="02020603050405020304" pitchFamily="18" charset="0"/>
              </a:rPr>
              <a:t>de ofertas similares;</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Hay </a:t>
            </a:r>
            <a:r>
              <a:rPr lang="es-ES" sz="2000" u="sng" dirty="0">
                <a:latin typeface="Calibri" panose="020F0502020204030204" pitchFamily="34" charset="0"/>
                <a:ea typeface="Calibri" panose="020F0502020204030204" pitchFamily="34" charset="0"/>
                <a:cs typeface="Times New Roman" panose="02020603050405020304" pitchFamily="18" charset="0"/>
              </a:rPr>
              <a:t>especificaciones fuera de lo común </a:t>
            </a:r>
            <a:r>
              <a:rPr lang="es-ES" sz="2000" dirty="0">
                <a:latin typeface="Calibri" panose="020F0502020204030204" pitchFamily="34" charset="0"/>
                <a:ea typeface="Calibri" panose="020F0502020204030204" pitchFamily="34" charset="0"/>
                <a:cs typeface="Times New Roman" panose="02020603050405020304" pitchFamily="18" charset="0"/>
              </a:rPr>
              <a:t>o poco razonables;</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Hay un </a:t>
            </a:r>
            <a:r>
              <a:rPr lang="es-ES" sz="2000" u="sng" dirty="0">
                <a:latin typeface="Calibri" panose="020F0502020204030204" pitchFamily="34" charset="0"/>
                <a:ea typeface="Calibri" panose="020F0502020204030204" pitchFamily="34" charset="0"/>
                <a:cs typeface="Times New Roman" panose="02020603050405020304" pitchFamily="18" charset="0"/>
              </a:rPr>
              <a:t>número elevado de adjudicaciones a un proveedor</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Durante el proceso de licitación existen </a:t>
            </a:r>
            <a:r>
              <a:rPr lang="es-ES" sz="2000" u="sng" dirty="0">
                <a:latin typeface="Calibri" panose="020F0502020204030204" pitchFamily="34" charset="0"/>
                <a:ea typeface="Calibri" panose="020F0502020204030204" pitchFamily="34" charset="0"/>
                <a:cs typeface="Times New Roman" panose="02020603050405020304" pitchFamily="18" charset="0"/>
              </a:rPr>
              <a:t>relaciones o contactos personales</a:t>
            </a:r>
            <a:r>
              <a:rPr lang="es-ES" sz="2000" dirty="0">
                <a:latin typeface="Calibri" panose="020F0502020204030204" pitchFamily="34" charset="0"/>
                <a:ea typeface="Calibri" panose="020F0502020204030204" pitchFamily="34" charset="0"/>
                <a:cs typeface="Times New Roman" panose="02020603050405020304" pitchFamily="18" charset="0"/>
              </a:rPr>
              <a:t> entre el personal contratante y algunos licitadores;</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El comprador define un artículo con un </a:t>
            </a:r>
            <a:r>
              <a:rPr lang="es-ES" sz="2000" u="sng" dirty="0">
                <a:latin typeface="Calibri" panose="020F0502020204030204" pitchFamily="34" charset="0"/>
                <a:ea typeface="Calibri" panose="020F0502020204030204" pitchFamily="34" charset="0"/>
                <a:cs typeface="Times New Roman" panose="02020603050405020304" pitchFamily="18" charset="0"/>
              </a:rPr>
              <a:t>nombre de marca en lugar de dar una descripción genérica</a:t>
            </a:r>
            <a:r>
              <a:rPr lang="es-ES" sz="2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823" y="1689111"/>
            <a:ext cx="1880401" cy="188040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842" y="4396455"/>
            <a:ext cx="4124158" cy="2366908"/>
          </a:xfrm>
          <a:prstGeom prst="rect">
            <a:avLst/>
          </a:prstGeom>
        </p:spPr>
      </p:pic>
      <p:pic>
        <p:nvPicPr>
          <p:cNvPr id="13" name="Imagen 12">
            <a:extLst>
              <a:ext uri="{FF2B5EF4-FFF2-40B4-BE49-F238E27FC236}">
                <a16:creationId xmlns:a16="http://schemas.microsoft.com/office/drawing/2014/main" id="{A6AD5361-1F74-434B-9BFF-FCCE46B60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2" name="Imagen 11">
            <a:extLst>
              <a:ext uri="{FF2B5EF4-FFF2-40B4-BE49-F238E27FC236}">
                <a16:creationId xmlns:a16="http://schemas.microsoft.com/office/drawing/2014/main" id="{96799343-F47B-42B1-A46E-95E962834431}"/>
              </a:ext>
            </a:extLst>
          </p:cNvPr>
          <p:cNvPicPr/>
          <p:nvPr/>
        </p:nvPicPr>
        <p:blipFill>
          <a:blip r:embed="rId5">
            <a:extLst>
              <a:ext uri="{28A0092B-C50C-407E-A947-70E740481C1C}">
                <a14:useLocalDpi xmlns:a14="http://schemas.microsoft.com/office/drawing/2010/main" val="0"/>
              </a:ext>
            </a:extLst>
          </a:blip>
          <a:stretch>
            <a:fillRect/>
          </a:stretch>
        </p:blipFill>
        <p:spPr>
          <a:xfrm>
            <a:off x="1170213" y="276266"/>
            <a:ext cx="1514471" cy="1086679"/>
          </a:xfrm>
          <a:prstGeom prst="rect">
            <a:avLst/>
          </a:prstGeom>
        </p:spPr>
      </p:pic>
      <p:pic>
        <p:nvPicPr>
          <p:cNvPr id="14" name="Imagen 13">
            <a:extLst>
              <a:ext uri="{FF2B5EF4-FFF2-40B4-BE49-F238E27FC236}">
                <a16:creationId xmlns:a16="http://schemas.microsoft.com/office/drawing/2014/main" id="{7BA05D17-A508-4ACC-BF69-FA28B81EE570}"/>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005523"/>
            <a:ext cx="2924228" cy="630625"/>
          </a:xfrm>
          <a:prstGeom prst="rect">
            <a:avLst/>
          </a:prstGeom>
        </p:spPr>
      </p:pic>
      <p:sp>
        <p:nvSpPr>
          <p:cNvPr id="2" name="Título 1"/>
          <p:cNvSpPr>
            <a:spLocks noGrp="1"/>
          </p:cNvSpPr>
          <p:nvPr>
            <p:ph type="title"/>
          </p:nvPr>
        </p:nvSpPr>
        <p:spPr>
          <a:xfrm>
            <a:off x="532178" y="163614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MANIPULACIÓN DEL PROCEDIMIENTO DE CONCURSO COMPETITIVO </a:t>
            </a:r>
          </a:p>
        </p:txBody>
      </p:sp>
    </p:spTree>
    <p:extLst>
      <p:ext uri="{BB962C8B-B14F-4D97-AF65-F5344CB8AC3E}">
        <p14:creationId xmlns:p14="http://schemas.microsoft.com/office/powerpoint/2010/main" val="3638399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9795" y="1817690"/>
            <a:ext cx="10492409" cy="357460"/>
          </a:xfrm>
        </p:spPr>
        <p:txBody>
          <a:bodyPr vert="horz" lIns="91440" tIns="45720" rIns="91440" bIns="45720" rtlCol="0" anchor="ctr">
            <a:normAutofit fontScale="90000"/>
          </a:bodyPr>
          <a:lstStyle/>
          <a:p>
            <a:r>
              <a:rPr lang="es-ES" sz="2000" b="1" dirty="0">
                <a:solidFill>
                  <a:schemeClr val="accent1">
                    <a:lumMod val="50000"/>
                  </a:schemeClr>
                </a:solidFill>
                <a:latin typeface="Berlin Sans FB Demi" panose="020E0802020502020306" pitchFamily="34" charset="0"/>
              </a:rPr>
              <a:t>MANIPULACIÓN DEL PROCEDIMIENTO DE CONCURSO COMPETITIVO </a:t>
            </a:r>
          </a:p>
        </p:txBody>
      </p:sp>
      <p:sp>
        <p:nvSpPr>
          <p:cNvPr id="3" name="Rectángulo 2"/>
          <p:cNvSpPr/>
          <p:nvPr/>
        </p:nvSpPr>
        <p:spPr>
          <a:xfrm>
            <a:off x="695513" y="2297061"/>
            <a:ext cx="8464529" cy="3681905"/>
          </a:xfrm>
          <a:prstGeom prst="rect">
            <a:avLst/>
          </a:prstGeom>
        </p:spPr>
        <p:txBody>
          <a:bodyPr wrap="square">
            <a:spAutoFit/>
          </a:bodyPr>
          <a:lstStyle/>
          <a:p>
            <a:pPr>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INDICADORES DE FRAUDE – </a:t>
            </a:r>
            <a:r>
              <a:rPr lang="es-ES"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FILTRACIÓN DE DATOS DE LAS OFERTAS</a:t>
            </a:r>
            <a:r>
              <a:rPr lang="es-ES" b="1" dirty="0">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El </a:t>
            </a:r>
            <a:r>
              <a:rPr lang="es-ES" sz="2000" u="sng" dirty="0">
                <a:latin typeface="Calibri" panose="020F0502020204030204" pitchFamily="34" charset="0"/>
                <a:ea typeface="Calibri" panose="020F0502020204030204" pitchFamily="34" charset="0"/>
                <a:cs typeface="Times New Roman" panose="02020603050405020304" pitchFamily="18" charset="0"/>
              </a:rPr>
              <a:t>control</a:t>
            </a:r>
            <a:r>
              <a:rPr lang="es-ES" sz="2000" dirty="0">
                <a:latin typeface="Calibri" panose="020F0502020204030204" pitchFamily="34" charset="0"/>
                <a:ea typeface="Calibri" panose="020F0502020204030204" pitchFamily="34" charset="0"/>
                <a:cs typeface="Times New Roman" panose="02020603050405020304" pitchFamily="18" charset="0"/>
              </a:rPr>
              <a:t> de los procedimientos de licitación es </a:t>
            </a:r>
            <a:r>
              <a:rPr lang="es-ES" sz="2000" u="sng" dirty="0">
                <a:latin typeface="Calibri" panose="020F0502020204030204" pitchFamily="34" charset="0"/>
                <a:ea typeface="Calibri" panose="020F0502020204030204" pitchFamily="34" charset="0"/>
                <a:cs typeface="Times New Roman" panose="02020603050405020304" pitchFamily="18" charset="0"/>
              </a:rPr>
              <a:t>escaso</a:t>
            </a:r>
            <a:r>
              <a:rPr lang="es-ES" sz="2000" dirty="0">
                <a:latin typeface="Calibri" panose="020F0502020204030204" pitchFamily="34" charset="0"/>
                <a:ea typeface="Calibri" panose="020F0502020204030204" pitchFamily="34" charset="0"/>
                <a:cs typeface="Times New Roman" panose="02020603050405020304" pitchFamily="18" charset="0"/>
              </a:rPr>
              <a:t>; p. ej., los plazos no se aplican.</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 </a:t>
            </a:r>
            <a:r>
              <a:rPr lang="es-ES" sz="2000" u="sng" dirty="0">
                <a:latin typeface="Calibri" panose="020F0502020204030204" pitchFamily="34" charset="0"/>
                <a:ea typeface="Calibri" panose="020F0502020204030204" pitchFamily="34" charset="0"/>
                <a:cs typeface="Times New Roman" panose="02020603050405020304" pitchFamily="18" charset="0"/>
              </a:rPr>
              <a:t>oferta ganadora </a:t>
            </a:r>
            <a:r>
              <a:rPr lang="es-ES" sz="2000" dirty="0">
                <a:latin typeface="Calibri" panose="020F0502020204030204" pitchFamily="34" charset="0"/>
                <a:ea typeface="Calibri" panose="020F0502020204030204" pitchFamily="34" charset="0"/>
                <a:cs typeface="Times New Roman" panose="02020603050405020304" pitchFamily="18" charset="0"/>
              </a:rPr>
              <a:t>se sitúa </a:t>
            </a:r>
            <a:r>
              <a:rPr lang="es-ES" sz="2000" u="sng" dirty="0">
                <a:latin typeface="Calibri" panose="020F0502020204030204" pitchFamily="34" charset="0"/>
                <a:ea typeface="Calibri" panose="020F0502020204030204" pitchFamily="34" charset="0"/>
                <a:cs typeface="Times New Roman" panose="02020603050405020304" pitchFamily="18" charset="0"/>
              </a:rPr>
              <a:t>justo por debajo </a:t>
            </a:r>
            <a:r>
              <a:rPr lang="es-ES" sz="2000" dirty="0">
                <a:latin typeface="Calibri" panose="020F0502020204030204" pitchFamily="34" charset="0"/>
                <a:ea typeface="Calibri" panose="020F0502020204030204" pitchFamily="34" charset="0"/>
                <a:cs typeface="Times New Roman" panose="02020603050405020304" pitchFamily="18" charset="0"/>
              </a:rPr>
              <a:t>de la siguiente.</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Algunas </a:t>
            </a:r>
            <a:r>
              <a:rPr lang="es-ES" sz="2000" u="sng" dirty="0">
                <a:latin typeface="Calibri" panose="020F0502020204030204" pitchFamily="34" charset="0"/>
                <a:ea typeface="Calibri" panose="020F0502020204030204" pitchFamily="34" charset="0"/>
                <a:cs typeface="Times New Roman" panose="02020603050405020304" pitchFamily="18" charset="0"/>
              </a:rPr>
              <a:t>ofertas se han abierto pronto</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Se aceptan </a:t>
            </a:r>
            <a:r>
              <a:rPr lang="es-ES" sz="2000" u="sng" dirty="0">
                <a:latin typeface="Calibri" panose="020F0502020204030204" pitchFamily="34" charset="0"/>
                <a:ea typeface="Calibri" panose="020F0502020204030204" pitchFamily="34" charset="0"/>
                <a:cs typeface="Times New Roman" panose="02020603050405020304" pitchFamily="18" charset="0"/>
              </a:rPr>
              <a:t>ofertas tardías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 </a:t>
            </a:r>
            <a:r>
              <a:rPr lang="es-ES" sz="2000" u="sng" dirty="0">
                <a:latin typeface="Calibri" panose="020F0502020204030204" pitchFamily="34" charset="0"/>
                <a:ea typeface="Calibri" panose="020F0502020204030204" pitchFamily="34" charset="0"/>
                <a:cs typeface="Times New Roman" panose="02020603050405020304" pitchFamily="18" charset="0"/>
              </a:rPr>
              <a:t>última oferta </a:t>
            </a:r>
            <a:r>
              <a:rPr lang="es-ES" sz="2000" dirty="0">
                <a:latin typeface="Calibri" panose="020F0502020204030204" pitchFamily="34" charset="0"/>
                <a:ea typeface="Calibri" panose="020F0502020204030204" pitchFamily="34" charset="0"/>
                <a:cs typeface="Times New Roman" panose="02020603050405020304" pitchFamily="18" charset="0"/>
              </a:rPr>
              <a:t>presentada es </a:t>
            </a:r>
            <a:r>
              <a:rPr lang="es-ES" sz="2000" u="sng" dirty="0">
                <a:latin typeface="Calibri" panose="020F0502020204030204" pitchFamily="34" charset="0"/>
                <a:ea typeface="Calibri" panose="020F0502020204030204" pitchFamily="34" charset="0"/>
                <a:cs typeface="Times New Roman" panose="02020603050405020304" pitchFamily="18" charset="0"/>
              </a:rPr>
              <a:t>la más baja</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u="sng" dirty="0">
                <a:latin typeface="Calibri" panose="020F0502020204030204" pitchFamily="34" charset="0"/>
                <a:ea typeface="Calibri" panose="020F0502020204030204" pitchFamily="34" charset="0"/>
                <a:cs typeface="Times New Roman" panose="02020603050405020304" pitchFamily="18" charset="0"/>
              </a:rPr>
              <a:t>Todas las ofertas se rechazan </a:t>
            </a:r>
            <a:r>
              <a:rPr lang="es-ES" sz="2000" dirty="0">
                <a:latin typeface="Calibri" panose="020F0502020204030204" pitchFamily="34" charset="0"/>
                <a:ea typeface="Calibri" panose="020F0502020204030204" pitchFamily="34" charset="0"/>
                <a:cs typeface="Times New Roman" panose="02020603050405020304" pitchFamily="18" charset="0"/>
              </a:rPr>
              <a:t>y el contrato se vuelve a sacar a licitación.</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Durante el periodo de licitación, el ganador se ha </a:t>
            </a:r>
            <a:r>
              <a:rPr lang="es-ES" sz="2000" u="sng" dirty="0">
                <a:latin typeface="Calibri" panose="020F0502020204030204" pitchFamily="34" charset="0"/>
                <a:ea typeface="Calibri" panose="020F0502020204030204" pitchFamily="34" charset="0"/>
                <a:cs typeface="Times New Roman" panose="02020603050405020304" pitchFamily="18" charset="0"/>
              </a:rPr>
              <a:t>comunicado en privado</a:t>
            </a:r>
            <a:r>
              <a:rPr lang="es-ES" sz="2000" dirty="0">
                <a:latin typeface="Calibri" panose="020F0502020204030204" pitchFamily="34" charset="0"/>
                <a:ea typeface="Calibri" panose="020F0502020204030204" pitchFamily="34" charset="0"/>
                <a:cs typeface="Times New Roman" panose="02020603050405020304" pitchFamily="18" charset="0"/>
              </a:rPr>
              <a:t> por correo electrónico o algún otro medio con el personal encargado de la contratación.</a:t>
            </a:r>
            <a:endParaRPr lang="es-ES" sz="2000" u="sng"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065" y="1681108"/>
            <a:ext cx="1880401" cy="188040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877" y="4366726"/>
            <a:ext cx="2466944" cy="2491273"/>
          </a:xfrm>
          <a:prstGeom prst="rect">
            <a:avLst/>
          </a:prstGeom>
        </p:spPr>
      </p:pic>
      <p:pic>
        <p:nvPicPr>
          <p:cNvPr id="17" name="Picture 4" descr="Resultado de imagen de logo AUREN">
            <a:extLst>
              <a:ext uri="{FF2B5EF4-FFF2-40B4-BE49-F238E27FC236}">
                <a16:creationId xmlns:a16="http://schemas.microsoft.com/office/drawing/2014/main" id="{F5C9D88E-F3EF-48D0-BA88-7A1F353B2C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45" y="6255203"/>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26C0989A-87F5-4835-98A1-6B19007B25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3" name="Imagen 12">
            <a:extLst>
              <a:ext uri="{FF2B5EF4-FFF2-40B4-BE49-F238E27FC236}">
                <a16:creationId xmlns:a16="http://schemas.microsoft.com/office/drawing/2014/main" id="{74A45D30-CFDB-4E2C-B25D-86381E592B1B}"/>
              </a:ext>
            </a:extLst>
          </p:cNvPr>
          <p:cNvPicPr/>
          <p:nvPr/>
        </p:nvPicPr>
        <p:blipFill>
          <a:blip r:embed="rId6">
            <a:extLst>
              <a:ext uri="{28A0092B-C50C-407E-A947-70E740481C1C}">
                <a14:useLocalDpi xmlns:a14="http://schemas.microsoft.com/office/drawing/2010/main" val="0"/>
              </a:ext>
            </a:extLst>
          </a:blip>
          <a:stretch>
            <a:fillRect/>
          </a:stretch>
        </p:blipFill>
        <p:spPr>
          <a:xfrm>
            <a:off x="1170213" y="276266"/>
            <a:ext cx="1514471" cy="1086679"/>
          </a:xfrm>
          <a:prstGeom prst="rect">
            <a:avLst/>
          </a:prstGeom>
        </p:spPr>
      </p:pic>
      <p:pic>
        <p:nvPicPr>
          <p:cNvPr id="15" name="Imagen 14">
            <a:extLst>
              <a:ext uri="{FF2B5EF4-FFF2-40B4-BE49-F238E27FC236}">
                <a16:creationId xmlns:a16="http://schemas.microsoft.com/office/drawing/2014/main" id="{BD54C5C3-4CBF-4363-92F2-A4BC13414519}"/>
              </a:ext>
            </a:extLst>
          </p:cNvPr>
          <p:cNvPicPr/>
          <p:nvPr/>
        </p:nvPicPr>
        <p:blipFill>
          <a:blip r:embed="rId7">
            <a:extLst>
              <a:ext uri="{28A0092B-C50C-407E-A947-70E740481C1C}">
                <a14:useLocalDpi xmlns:a14="http://schemas.microsoft.com/office/drawing/2010/main" val="0"/>
              </a:ext>
            </a:extLst>
          </a:blip>
          <a:stretch>
            <a:fillRect/>
          </a:stretch>
        </p:blipFill>
        <p:spPr>
          <a:xfrm>
            <a:off x="4510242" y="1089558"/>
            <a:ext cx="2924228" cy="630625"/>
          </a:xfrm>
          <a:prstGeom prst="rect">
            <a:avLst/>
          </a:prstGeom>
        </p:spPr>
      </p:pic>
    </p:spTree>
    <p:extLst>
      <p:ext uri="{BB962C8B-B14F-4D97-AF65-F5344CB8AC3E}">
        <p14:creationId xmlns:p14="http://schemas.microsoft.com/office/powerpoint/2010/main" val="2733105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1158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MANIPULACIÓN DE LAS OFERTAS </a:t>
            </a:r>
          </a:p>
        </p:txBody>
      </p:sp>
      <p:sp>
        <p:nvSpPr>
          <p:cNvPr id="3" name="Rectángulo 2"/>
          <p:cNvSpPr/>
          <p:nvPr/>
        </p:nvSpPr>
        <p:spPr>
          <a:xfrm>
            <a:off x="695513" y="2297061"/>
            <a:ext cx="9074788" cy="3023264"/>
          </a:xfrm>
          <a:prstGeom prst="rect">
            <a:avLst/>
          </a:prstGeom>
        </p:spPr>
        <p:txBody>
          <a:bodyPr wrap="square">
            <a:spAutoFit/>
          </a:bodyPr>
          <a:lstStyle/>
          <a:p>
            <a:pPr>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INDICADORES DE FRAUDE – </a:t>
            </a:r>
            <a:r>
              <a:rPr lang="es-ES" b="1" dirty="0">
                <a:solidFill>
                  <a:srgbClr val="7030A0"/>
                </a:solidFill>
                <a:latin typeface="Calibri" panose="020F0502020204030204" pitchFamily="34" charset="0"/>
                <a:ea typeface="Times New Roman" panose="02020603050405020304" pitchFamily="18" charset="0"/>
                <a:cs typeface="Times New Roman" panose="02020603050405020304" pitchFamily="18" charset="0"/>
              </a:rPr>
              <a:t>MANIPULACIÓN DE LAS OFERTAS</a:t>
            </a:r>
            <a:r>
              <a:rPr lang="es-ES" b="1" dirty="0">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Otros licitadores presentan </a:t>
            </a:r>
            <a:r>
              <a:rPr lang="es-ES" sz="2000" u="sng" dirty="0">
                <a:latin typeface="Calibri" panose="020F0502020204030204" pitchFamily="34" charset="0"/>
                <a:ea typeface="Calibri" panose="020F0502020204030204" pitchFamily="34" charset="0"/>
                <a:cs typeface="Times New Roman" panose="02020603050405020304" pitchFamily="18" charset="0"/>
              </a:rPr>
              <a:t>reclamaciones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Los procedimientos de licitación se someten a </a:t>
            </a:r>
            <a:r>
              <a:rPr lang="es-ES" sz="2000" u="sng" dirty="0">
                <a:latin typeface="Calibri" panose="020F0502020204030204" pitchFamily="34" charset="0"/>
                <a:ea typeface="Calibri" panose="020F0502020204030204" pitchFamily="34" charset="0"/>
                <a:cs typeface="Times New Roman" panose="02020603050405020304" pitchFamily="18" charset="0"/>
              </a:rPr>
              <a:t>procedimientos escasos e inadecuados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Hay indicios de </a:t>
            </a:r>
            <a:r>
              <a:rPr lang="es-ES" sz="2000" u="sng" dirty="0">
                <a:latin typeface="Calibri" panose="020F0502020204030204" pitchFamily="34" charset="0"/>
                <a:ea typeface="Calibri" panose="020F0502020204030204" pitchFamily="34" charset="0"/>
                <a:cs typeface="Times New Roman" panose="02020603050405020304" pitchFamily="18" charset="0"/>
              </a:rPr>
              <a:t>cambios en ofertas recibidas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u="sng" dirty="0">
                <a:latin typeface="Calibri" panose="020F0502020204030204" pitchFamily="34" charset="0"/>
                <a:ea typeface="Calibri" panose="020F0502020204030204" pitchFamily="34" charset="0"/>
                <a:cs typeface="Times New Roman" panose="02020603050405020304" pitchFamily="18" charset="0"/>
              </a:rPr>
              <a:t>Se invalidan algunas ofertas </a:t>
            </a:r>
            <a:r>
              <a:rPr lang="es-ES" sz="2000" dirty="0">
                <a:latin typeface="Calibri" panose="020F0502020204030204" pitchFamily="34" charset="0"/>
                <a:ea typeface="Calibri" panose="020F0502020204030204" pitchFamily="34" charset="0"/>
                <a:cs typeface="Times New Roman" panose="02020603050405020304" pitchFamily="18" charset="0"/>
              </a:rPr>
              <a:t>por contener errores;</a:t>
            </a:r>
          </a:p>
          <a:p>
            <a:pPr marL="342900" lvl="0" indent="-342900" algn="just">
              <a:lnSpc>
                <a:spcPct val="107000"/>
              </a:lnSpc>
              <a:spcAft>
                <a:spcPts val="0"/>
              </a:spcAft>
              <a:buFont typeface="Calibri" panose="020F050202020403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Un </a:t>
            </a:r>
            <a:r>
              <a:rPr lang="es-ES" sz="2000" u="sng" dirty="0">
                <a:latin typeface="Calibri" panose="020F0502020204030204" pitchFamily="34" charset="0"/>
                <a:ea typeface="Calibri" panose="020F0502020204030204" pitchFamily="34" charset="0"/>
                <a:cs typeface="Times New Roman" panose="02020603050405020304" pitchFamily="18" charset="0"/>
              </a:rPr>
              <a:t>licitador</a:t>
            </a:r>
            <a:r>
              <a:rPr lang="es-ES" sz="2000" dirty="0">
                <a:latin typeface="Calibri" panose="020F0502020204030204" pitchFamily="34" charset="0"/>
                <a:ea typeface="Calibri" panose="020F0502020204030204" pitchFamily="34" charset="0"/>
                <a:cs typeface="Times New Roman" panose="02020603050405020304" pitchFamily="18" charset="0"/>
              </a:rPr>
              <a:t> cualificado queda </a:t>
            </a:r>
            <a:r>
              <a:rPr lang="es-ES" sz="2000" u="sng" dirty="0">
                <a:latin typeface="Calibri" panose="020F0502020204030204" pitchFamily="34" charset="0"/>
                <a:ea typeface="Calibri" panose="020F0502020204030204" pitchFamily="34" charset="0"/>
                <a:cs typeface="Times New Roman" panose="02020603050405020304" pitchFamily="18" charset="0"/>
              </a:rPr>
              <a:t>descalificado por razones cuestionables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2000" u="sng" dirty="0">
                <a:latin typeface="Calibri" panose="020F0502020204030204" pitchFamily="34" charset="0"/>
                <a:ea typeface="Calibri" panose="020F0502020204030204" pitchFamily="34" charset="0"/>
                <a:cs typeface="Times New Roman" panose="02020603050405020304" pitchFamily="18" charset="0"/>
              </a:rPr>
              <a:t>La tarea no se vuelve a sacar a licitación </a:t>
            </a:r>
            <a:r>
              <a:rPr lang="es-ES" sz="2000" dirty="0">
                <a:latin typeface="Calibri" panose="020F0502020204030204" pitchFamily="34" charset="0"/>
                <a:ea typeface="Calibri" panose="020F0502020204030204" pitchFamily="34" charset="0"/>
                <a:cs typeface="Times New Roman" panose="02020603050405020304" pitchFamily="18" charset="0"/>
              </a:rPr>
              <a:t>pese a no alcanzarse el mínimo de ofertas recibidas.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065" y="1681108"/>
            <a:ext cx="1880401" cy="188040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593" y="4865597"/>
            <a:ext cx="1604665" cy="1692442"/>
          </a:xfrm>
          <a:prstGeom prst="rect">
            <a:avLst/>
          </a:prstGeom>
        </p:spPr>
      </p:pic>
      <p:pic>
        <p:nvPicPr>
          <p:cNvPr id="17" name="Picture 4" descr="Resultado de imagen de logo AUREN">
            <a:extLst>
              <a:ext uri="{FF2B5EF4-FFF2-40B4-BE49-F238E27FC236}">
                <a16:creationId xmlns:a16="http://schemas.microsoft.com/office/drawing/2014/main" id="{269F5581-127E-4221-A38F-1EA823784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8B53E81B-26F1-4C25-8312-6F784681BE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3" name="Imagen 12">
            <a:extLst>
              <a:ext uri="{FF2B5EF4-FFF2-40B4-BE49-F238E27FC236}">
                <a16:creationId xmlns:a16="http://schemas.microsoft.com/office/drawing/2014/main" id="{3E5419CD-5F55-4C08-9D43-FC979DD56C6B}"/>
              </a:ext>
            </a:extLst>
          </p:cNvPr>
          <p:cNvPicPr/>
          <p:nvPr/>
        </p:nvPicPr>
        <p:blipFill>
          <a:blip r:embed="rId6">
            <a:extLst>
              <a:ext uri="{28A0092B-C50C-407E-A947-70E740481C1C}">
                <a14:useLocalDpi xmlns:a14="http://schemas.microsoft.com/office/drawing/2010/main" val="0"/>
              </a:ext>
            </a:extLst>
          </a:blip>
          <a:stretch>
            <a:fillRect/>
          </a:stretch>
        </p:blipFill>
        <p:spPr>
          <a:xfrm>
            <a:off x="1132605" y="244345"/>
            <a:ext cx="1514471" cy="1086679"/>
          </a:xfrm>
          <a:prstGeom prst="rect">
            <a:avLst/>
          </a:prstGeom>
        </p:spPr>
      </p:pic>
      <p:pic>
        <p:nvPicPr>
          <p:cNvPr id="15" name="Imagen 14">
            <a:extLst>
              <a:ext uri="{FF2B5EF4-FFF2-40B4-BE49-F238E27FC236}">
                <a16:creationId xmlns:a16="http://schemas.microsoft.com/office/drawing/2014/main" id="{866AE645-2AB1-432E-A6C3-B127126D9135}"/>
              </a:ext>
            </a:extLst>
          </p:cNvPr>
          <p:cNvPicPr/>
          <p:nvPr/>
        </p:nvPicPr>
        <p:blipFill>
          <a:blip r:embed="rId7">
            <a:extLst>
              <a:ext uri="{28A0092B-C50C-407E-A947-70E740481C1C}">
                <a14:useLocalDpi xmlns:a14="http://schemas.microsoft.com/office/drawing/2010/main" val="0"/>
              </a:ext>
            </a:extLst>
          </a:blip>
          <a:stretch>
            <a:fillRect/>
          </a:stretch>
        </p:blipFill>
        <p:spPr>
          <a:xfrm>
            <a:off x="4633886" y="1047632"/>
            <a:ext cx="2924228" cy="630625"/>
          </a:xfrm>
          <a:prstGeom prst="rect">
            <a:avLst/>
          </a:prstGeom>
        </p:spPr>
      </p:pic>
    </p:spTree>
    <p:extLst>
      <p:ext uri="{BB962C8B-B14F-4D97-AF65-F5344CB8AC3E}">
        <p14:creationId xmlns:p14="http://schemas.microsoft.com/office/powerpoint/2010/main" val="2578593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470" y="1526931"/>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PRÁCTICAS COLUSORIAS </a:t>
            </a:r>
          </a:p>
        </p:txBody>
      </p:sp>
      <p:sp>
        <p:nvSpPr>
          <p:cNvPr id="4" name="Rectángulo 3"/>
          <p:cNvSpPr/>
          <p:nvPr/>
        </p:nvSpPr>
        <p:spPr>
          <a:xfrm>
            <a:off x="695512" y="1862665"/>
            <a:ext cx="10937921" cy="4911729"/>
          </a:xfrm>
          <a:prstGeom prst="rect">
            <a:avLst/>
          </a:prstGeom>
        </p:spPr>
        <p:txBody>
          <a:bodyPr wrap="square">
            <a:spAutoFit/>
          </a:bodyPr>
          <a:lstStyle/>
          <a:p>
            <a:pPr algn="just">
              <a:lnSpc>
                <a:spcPct val="107000"/>
              </a:lnSpc>
              <a:spcBef>
                <a:spcPts val="200"/>
              </a:spcBef>
              <a:spcAft>
                <a:spcPts val="600"/>
              </a:spcAft>
            </a:pPr>
            <a:r>
              <a:rPr lang="es-ES" sz="1600" b="1" dirty="0">
                <a:latin typeface="Calibri" panose="020F0502020204030204" pitchFamily="34" charset="0"/>
                <a:ea typeface="Times New Roman" panose="02020603050405020304" pitchFamily="18" charset="0"/>
                <a:cs typeface="Times New Roman" panose="02020603050405020304" pitchFamily="18" charset="0"/>
              </a:rPr>
              <a:t>Indicadores de fraude:</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La </a:t>
            </a:r>
            <a:r>
              <a:rPr lang="es-ES" sz="1600" b="1" dirty="0">
                <a:latin typeface="Calibri" panose="020F0502020204030204" pitchFamily="34" charset="0"/>
                <a:ea typeface="Calibri" panose="020F0502020204030204" pitchFamily="34" charset="0"/>
                <a:cs typeface="Times New Roman" panose="02020603050405020304" pitchFamily="18" charset="0"/>
              </a:rPr>
              <a:t>oferta ganadora </a:t>
            </a:r>
            <a:r>
              <a:rPr lang="es-ES" sz="1600" dirty="0">
                <a:latin typeface="Calibri" panose="020F0502020204030204" pitchFamily="34" charset="0"/>
                <a:ea typeface="Calibri" panose="020F0502020204030204" pitchFamily="34" charset="0"/>
                <a:cs typeface="Times New Roman" panose="02020603050405020304" pitchFamily="18" charset="0"/>
              </a:rPr>
              <a:t>es </a:t>
            </a:r>
            <a:r>
              <a:rPr lang="es-ES" sz="1600" b="1" dirty="0">
                <a:latin typeface="Calibri" panose="020F0502020204030204" pitchFamily="34" charset="0"/>
                <a:ea typeface="Calibri" panose="020F0502020204030204" pitchFamily="34" charset="0"/>
                <a:cs typeface="Times New Roman" panose="02020603050405020304" pitchFamily="18" charset="0"/>
              </a:rPr>
              <a:t>demasiado alta </a:t>
            </a:r>
            <a:r>
              <a:rPr lang="es-ES" sz="1600" dirty="0">
                <a:latin typeface="Calibri" panose="020F0502020204030204" pitchFamily="34" charset="0"/>
                <a:ea typeface="Calibri" panose="020F0502020204030204" pitchFamily="34" charset="0"/>
                <a:cs typeface="Times New Roman" panose="02020603050405020304" pitchFamily="18" charset="0"/>
              </a:rPr>
              <a:t>si se compara con las estimaciones de costes, las listas de precios publicadas, las obras o servicios similares o los precios medios del sector y los precios justos de mercado.</a:t>
            </a:r>
          </a:p>
          <a:p>
            <a:pPr marL="342900" lvl="0" indent="-342900" algn="just">
              <a:lnSpc>
                <a:spcPct val="107000"/>
              </a:lnSpc>
              <a:spcAft>
                <a:spcPts val="0"/>
              </a:spcAft>
              <a:buFont typeface="Calibri" panose="020F0502020204030204" pitchFamily="34" charset="0"/>
              <a:buChar char="-"/>
            </a:pPr>
            <a:r>
              <a:rPr lang="es-ES" sz="1600" b="1" dirty="0">
                <a:latin typeface="Calibri" panose="020F0502020204030204" pitchFamily="34" charset="0"/>
                <a:ea typeface="Calibri" panose="020F0502020204030204" pitchFamily="34" charset="0"/>
                <a:cs typeface="Times New Roman" panose="02020603050405020304" pitchFamily="18" charset="0"/>
              </a:rPr>
              <a:t>Todos los licitadores </a:t>
            </a:r>
            <a:r>
              <a:rPr lang="es-ES" sz="1600" dirty="0">
                <a:latin typeface="Calibri" panose="020F0502020204030204" pitchFamily="34" charset="0"/>
                <a:ea typeface="Calibri" panose="020F0502020204030204" pitchFamily="34" charset="0"/>
                <a:cs typeface="Times New Roman" panose="02020603050405020304" pitchFamily="18" charset="0"/>
              </a:rPr>
              <a:t>persisten en la presentación de </a:t>
            </a:r>
            <a:r>
              <a:rPr lang="es-ES" sz="1600" b="1" dirty="0">
                <a:latin typeface="Calibri" panose="020F0502020204030204" pitchFamily="34" charset="0"/>
                <a:ea typeface="Calibri" panose="020F0502020204030204" pitchFamily="34" charset="0"/>
                <a:cs typeface="Times New Roman" panose="02020603050405020304" pitchFamily="18" charset="0"/>
              </a:rPr>
              <a:t>precios elevados</a:t>
            </a:r>
            <a:r>
              <a:rPr lang="es-ES" sz="16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1600" b="1" dirty="0">
                <a:latin typeface="Calibri" panose="020F0502020204030204" pitchFamily="34" charset="0"/>
                <a:ea typeface="Calibri" panose="020F0502020204030204" pitchFamily="34" charset="0"/>
                <a:cs typeface="Times New Roman" panose="02020603050405020304" pitchFamily="18" charset="0"/>
              </a:rPr>
              <a:t>Los precios </a:t>
            </a:r>
            <a:r>
              <a:rPr lang="es-ES" sz="1600" dirty="0">
                <a:latin typeface="Calibri" panose="020F0502020204030204" pitchFamily="34" charset="0"/>
                <a:ea typeface="Calibri" panose="020F0502020204030204" pitchFamily="34" charset="0"/>
                <a:cs typeface="Times New Roman" panose="02020603050405020304" pitchFamily="18" charset="0"/>
              </a:rPr>
              <a:t>de las </a:t>
            </a:r>
            <a:r>
              <a:rPr lang="es-ES" sz="1600" b="1" dirty="0">
                <a:latin typeface="Calibri" panose="020F0502020204030204" pitchFamily="34" charset="0"/>
                <a:ea typeface="Calibri" panose="020F0502020204030204" pitchFamily="34" charset="0"/>
                <a:cs typeface="Times New Roman" panose="02020603050405020304" pitchFamily="18" charset="0"/>
              </a:rPr>
              <a:t>ofertas caen cuando un nuevo licitador entra </a:t>
            </a:r>
            <a:r>
              <a:rPr lang="es-ES" sz="1600" dirty="0">
                <a:latin typeface="Calibri" panose="020F0502020204030204" pitchFamily="34" charset="0"/>
                <a:ea typeface="Calibri" panose="020F0502020204030204" pitchFamily="34" charset="0"/>
                <a:cs typeface="Times New Roman" panose="02020603050405020304" pitchFamily="18" charset="0"/>
              </a:rPr>
              <a:t>en el concurso.</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Se observa una </a:t>
            </a:r>
            <a:r>
              <a:rPr lang="es-ES" sz="1600" b="1" dirty="0">
                <a:latin typeface="Calibri" panose="020F0502020204030204" pitchFamily="34" charset="0"/>
                <a:ea typeface="Calibri" panose="020F0502020204030204" pitchFamily="34" charset="0"/>
                <a:cs typeface="Times New Roman" panose="02020603050405020304" pitchFamily="18" charset="0"/>
              </a:rPr>
              <a:t>rotación de los ganadores </a:t>
            </a:r>
            <a:r>
              <a:rPr lang="es-ES" sz="1600" dirty="0">
                <a:latin typeface="Calibri" panose="020F0502020204030204" pitchFamily="34" charset="0"/>
                <a:ea typeface="Calibri" panose="020F0502020204030204" pitchFamily="34" charset="0"/>
                <a:cs typeface="Times New Roman" panose="02020603050405020304" pitchFamily="18" charset="0"/>
              </a:rPr>
              <a:t>por región, tarea o tipo de obra.</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Los </a:t>
            </a:r>
            <a:r>
              <a:rPr lang="es-ES" sz="1600" b="1" dirty="0">
                <a:latin typeface="Calibri" panose="020F0502020204030204" pitchFamily="34" charset="0"/>
                <a:ea typeface="Calibri" panose="020F0502020204030204" pitchFamily="34" charset="0"/>
                <a:cs typeface="Times New Roman" panose="02020603050405020304" pitchFamily="18" charset="0"/>
              </a:rPr>
              <a:t>licitadores</a:t>
            </a:r>
            <a:r>
              <a:rPr lang="es-ES" sz="1600" dirty="0">
                <a:latin typeface="Calibri" panose="020F0502020204030204" pitchFamily="34" charset="0"/>
                <a:ea typeface="Calibri" panose="020F0502020204030204" pitchFamily="34" charset="0"/>
                <a:cs typeface="Times New Roman" panose="02020603050405020304" pitchFamily="18" charset="0"/>
              </a:rPr>
              <a:t> que pierden son </a:t>
            </a:r>
            <a:r>
              <a:rPr lang="es-ES" sz="1600" b="1" dirty="0">
                <a:latin typeface="Calibri" panose="020F0502020204030204" pitchFamily="34" charset="0"/>
                <a:ea typeface="Calibri" panose="020F0502020204030204" pitchFamily="34" charset="0"/>
                <a:cs typeface="Times New Roman" panose="02020603050405020304" pitchFamily="18" charset="0"/>
              </a:rPr>
              <a:t>subcontratados</a:t>
            </a:r>
            <a:r>
              <a:rPr lang="es-ES" sz="1600"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Se siguen </a:t>
            </a:r>
            <a:r>
              <a:rPr lang="es-ES" sz="1600" b="1" dirty="0">
                <a:latin typeface="Calibri" panose="020F0502020204030204" pitchFamily="34" charset="0"/>
                <a:ea typeface="Calibri" panose="020F0502020204030204" pitchFamily="34" charset="0"/>
                <a:cs typeface="Times New Roman" panose="02020603050405020304" pitchFamily="18" charset="0"/>
              </a:rPr>
              <a:t>patrones de oferta fuera de lo corriente </a:t>
            </a:r>
            <a:r>
              <a:rPr lang="es-ES" sz="1600" dirty="0">
                <a:latin typeface="Calibri" panose="020F0502020204030204" pitchFamily="34" charset="0"/>
                <a:ea typeface="Calibri" panose="020F0502020204030204" pitchFamily="34" charset="0"/>
                <a:cs typeface="Times New Roman" panose="02020603050405020304" pitchFamily="18" charset="0"/>
              </a:rPr>
              <a:t>(p. ej., las ofertas son idénticas salvo en los porcentajes, la oferta ganadora está justo por debajo del umbral de precios aceptables, coincide exactamente con el precio presupuestado, es demasiado elevada, demasiado ajustada o demasiado apartada, las cifras son redondas, la oferta está incompleta, etc.).</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Existen </a:t>
            </a:r>
            <a:r>
              <a:rPr lang="es-ES" sz="1600" b="1" dirty="0">
                <a:latin typeface="Calibri" panose="020F0502020204030204" pitchFamily="34" charset="0"/>
                <a:ea typeface="Calibri" panose="020F0502020204030204" pitchFamily="34" charset="0"/>
                <a:cs typeface="Times New Roman" panose="02020603050405020304" pitchFamily="18" charset="0"/>
              </a:rPr>
              <a:t>puntos en común entre los licitadores</a:t>
            </a:r>
            <a:r>
              <a:rPr lang="es-ES" sz="1600" dirty="0">
                <a:latin typeface="Calibri" panose="020F0502020204030204" pitchFamily="34" charset="0"/>
                <a:ea typeface="Calibri" panose="020F0502020204030204" pitchFamily="34" charset="0"/>
                <a:cs typeface="Times New Roman" panose="02020603050405020304" pitchFamily="18" charset="0"/>
              </a:rPr>
              <a:t>, como la misma dirección, el mismo personal, el mismo número de teléfono, etc.</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El contratista </a:t>
            </a:r>
            <a:r>
              <a:rPr lang="es-ES" sz="1600" b="1" dirty="0">
                <a:latin typeface="Calibri" panose="020F0502020204030204" pitchFamily="34" charset="0"/>
                <a:ea typeface="Calibri" panose="020F0502020204030204" pitchFamily="34" charset="0"/>
                <a:cs typeface="Times New Roman" panose="02020603050405020304" pitchFamily="18" charset="0"/>
              </a:rPr>
              <a:t>incluye en su oferta a subcontratistas que están compitiendo </a:t>
            </a:r>
            <a:r>
              <a:rPr lang="es-ES" sz="1600" dirty="0">
                <a:latin typeface="Calibri" panose="020F0502020204030204" pitchFamily="34" charset="0"/>
                <a:ea typeface="Calibri" panose="020F0502020204030204" pitchFamily="34" charset="0"/>
                <a:cs typeface="Times New Roman" panose="02020603050405020304" pitchFamily="18" charset="0"/>
              </a:rPr>
              <a:t>por el contrato.</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Ciertas compañías compiten siempre entre sí y otras nunca lo hacen;</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Los </a:t>
            </a:r>
            <a:r>
              <a:rPr lang="es-ES" sz="1600" b="1" dirty="0">
                <a:latin typeface="Calibri" panose="020F0502020204030204" pitchFamily="34" charset="0"/>
                <a:ea typeface="Calibri" panose="020F0502020204030204" pitchFamily="34" charset="0"/>
                <a:cs typeface="Times New Roman" panose="02020603050405020304" pitchFamily="18" charset="0"/>
              </a:rPr>
              <a:t>licitadores perdedores son ficticios</a:t>
            </a:r>
            <a:r>
              <a:rPr lang="es-ES" sz="1600" dirty="0">
                <a:latin typeface="Calibri" panose="020F0502020204030204" pitchFamily="34" charset="0"/>
                <a:ea typeface="Calibri" panose="020F0502020204030204" pitchFamily="34" charset="0"/>
                <a:cs typeface="Times New Roman" panose="02020603050405020304" pitchFamily="18" charset="0"/>
              </a:rPr>
              <a:t>, no se pueden localizar en Internet o en los directorios de empresas, no tienen dirección, etc.</a:t>
            </a:r>
          </a:p>
          <a:p>
            <a:pPr marL="342900" lvl="0" indent="-342900" algn="just">
              <a:lnSpc>
                <a:spcPct val="107000"/>
              </a:lnSpc>
              <a:spcAft>
                <a:spcPts val="0"/>
              </a:spcAft>
              <a:buFont typeface="Calibri" panose="020F050202020403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Existe correspondencia u otras indicaciones de que los </a:t>
            </a:r>
            <a:r>
              <a:rPr lang="es-ES" sz="1600" b="1" dirty="0">
                <a:latin typeface="Calibri" panose="020F0502020204030204" pitchFamily="34" charset="0"/>
                <a:ea typeface="Calibri" panose="020F0502020204030204" pitchFamily="34" charset="0"/>
                <a:cs typeface="Times New Roman" panose="02020603050405020304" pitchFamily="18" charset="0"/>
              </a:rPr>
              <a:t>contratistas intercambian información </a:t>
            </a:r>
            <a:r>
              <a:rPr lang="es-ES" sz="1600" dirty="0">
                <a:latin typeface="Calibri" panose="020F0502020204030204" pitchFamily="34" charset="0"/>
                <a:ea typeface="Calibri" panose="020F0502020204030204" pitchFamily="34" charset="0"/>
                <a:cs typeface="Times New Roman" panose="02020603050405020304" pitchFamily="18" charset="0"/>
              </a:rPr>
              <a:t>sobre precios, se dividen territorios o llegan a otros tipos de acuerdos informales.</a:t>
            </a:r>
          </a:p>
        </p:txBody>
      </p:sp>
      <p:pic>
        <p:nvPicPr>
          <p:cNvPr id="3" name="Imagen 2"/>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1402" b="100000" l="435" r="100000">
                        <a14:foregroundMark x1="54348" y1="55607" x2="54348" y2="55607"/>
                        <a14:foregroundMark x1="40000" y1="53738" x2="40000" y2="53738"/>
                        <a14:foregroundMark x1="58696" y1="12617" x2="58696" y2="12617"/>
                        <a14:foregroundMark x1="56957" y1="9813" x2="56957" y2="9813"/>
                        <a14:foregroundMark x1="53478" y1="19626" x2="53478" y2="19626"/>
                        <a14:foregroundMark x1="50000" y1="24299" x2="50000" y2="24299"/>
                        <a14:foregroundMark x1="49565" y1="33645" x2="49565" y2="33645"/>
                        <a14:foregroundMark x1="54348" y1="37383" x2="54348" y2="37383"/>
                        <a14:foregroundMark x1="47826" y1="42991" x2="47826" y2="42991"/>
                        <a14:foregroundMark x1="44348" y1="41589" x2="44348" y2="41589"/>
                        <a14:foregroundMark x1="42174" y1="47196" x2="42174" y2="47196"/>
                        <a14:foregroundMark x1="65652" y1="28505" x2="65652" y2="28505"/>
                        <a14:foregroundMark x1="70000" y1="20561" x2="70000" y2="20561"/>
                        <a14:foregroundMark x1="70000" y1="15888" x2="70000" y2="15888"/>
                        <a14:foregroundMark x1="75217" y1="13084" x2="75217" y2="13084"/>
                        <a14:foregroundMark x1="61739" y1="4673" x2="61739" y2="4673"/>
                        <a14:foregroundMark x1="60435" y1="28505" x2="60435" y2="28505"/>
                        <a14:foregroundMark x1="56957" y1="31776" x2="56957" y2="31776"/>
                        <a14:foregroundMark x1="50870" y1="37850" x2="50870" y2="37850"/>
                      </a14:backgroundRemoval>
                    </a14:imgEffect>
                    <a14:imgEffect>
                      <a14:artisticPhotocopy/>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9098839" y="2463661"/>
            <a:ext cx="1560810" cy="1452231"/>
          </a:xfrm>
          <a:prstGeom prst="rect">
            <a:avLst/>
          </a:prstGeom>
        </p:spPr>
      </p:pic>
      <p:pic>
        <p:nvPicPr>
          <p:cNvPr id="16" name="Picture 4" descr="Resultado de imagen de logo AUREN">
            <a:extLst>
              <a:ext uri="{FF2B5EF4-FFF2-40B4-BE49-F238E27FC236}">
                <a16:creationId xmlns:a16="http://schemas.microsoft.com/office/drawing/2014/main" id="{724D4482-3F9E-4A0A-8613-E98FFFAE3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8080" y="6381667"/>
            <a:ext cx="774306" cy="38629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7669D1F4-EF6E-4207-BF91-0EDB62D436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2" name="Imagen 11">
            <a:extLst>
              <a:ext uri="{FF2B5EF4-FFF2-40B4-BE49-F238E27FC236}">
                <a16:creationId xmlns:a16="http://schemas.microsoft.com/office/drawing/2014/main" id="{269F2DD5-71DD-4D4D-98C3-C3FA9B265908}"/>
              </a:ext>
            </a:extLst>
          </p:cNvPr>
          <p:cNvPicPr/>
          <p:nvPr/>
        </p:nvPicPr>
        <p:blipFill>
          <a:blip r:embed="rId6">
            <a:extLst>
              <a:ext uri="{28A0092B-C50C-407E-A947-70E740481C1C}">
                <a14:useLocalDpi xmlns:a14="http://schemas.microsoft.com/office/drawing/2010/main" val="0"/>
              </a:ext>
            </a:extLst>
          </a:blip>
          <a:stretch>
            <a:fillRect/>
          </a:stretch>
        </p:blipFill>
        <p:spPr>
          <a:xfrm>
            <a:off x="1145207" y="276266"/>
            <a:ext cx="1514471" cy="1086679"/>
          </a:xfrm>
          <a:prstGeom prst="rect">
            <a:avLst/>
          </a:prstGeom>
        </p:spPr>
      </p:pic>
      <p:pic>
        <p:nvPicPr>
          <p:cNvPr id="14" name="Imagen 13">
            <a:extLst>
              <a:ext uri="{FF2B5EF4-FFF2-40B4-BE49-F238E27FC236}">
                <a16:creationId xmlns:a16="http://schemas.microsoft.com/office/drawing/2014/main" id="{27C0786F-EACE-49F5-9D46-FCBE81611C69}"/>
              </a:ext>
            </a:extLst>
          </p:cNvPr>
          <p:cNvPicPr/>
          <p:nvPr/>
        </p:nvPicPr>
        <p:blipFill>
          <a:blip r:embed="rId7">
            <a:extLst>
              <a:ext uri="{28A0092B-C50C-407E-A947-70E740481C1C}">
                <a14:useLocalDpi xmlns:a14="http://schemas.microsoft.com/office/drawing/2010/main" val="0"/>
              </a:ext>
            </a:extLst>
          </a:blip>
          <a:stretch>
            <a:fillRect/>
          </a:stretch>
        </p:blipFill>
        <p:spPr>
          <a:xfrm>
            <a:off x="4633886" y="982180"/>
            <a:ext cx="2924228" cy="630625"/>
          </a:xfrm>
          <a:prstGeom prst="rect">
            <a:avLst/>
          </a:prstGeom>
        </p:spPr>
      </p:pic>
    </p:spTree>
    <p:extLst>
      <p:ext uri="{BB962C8B-B14F-4D97-AF65-F5344CB8AC3E}">
        <p14:creationId xmlns:p14="http://schemas.microsoft.com/office/powerpoint/2010/main" val="1892319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1158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PRÁCTICAS COLUSORIAS </a:t>
            </a:r>
          </a:p>
        </p:txBody>
      </p:sp>
      <p:sp>
        <p:nvSpPr>
          <p:cNvPr id="3" name="Rectángulo 2"/>
          <p:cNvSpPr/>
          <p:nvPr/>
        </p:nvSpPr>
        <p:spPr>
          <a:xfrm>
            <a:off x="766856" y="2133994"/>
            <a:ext cx="10658287" cy="3725635"/>
          </a:xfrm>
          <a:prstGeom prst="rect">
            <a:avLst/>
          </a:prstGeom>
        </p:spPr>
        <p:txBody>
          <a:bodyPr wrap="square">
            <a:spAutoFit/>
          </a:bodyPr>
          <a:lstStyle/>
          <a:p>
            <a:pPr>
              <a:lnSpc>
                <a:spcPct val="107000"/>
              </a:lnSpc>
              <a:spcBef>
                <a:spcPts val="200"/>
              </a:spcBef>
              <a:spcAft>
                <a:spcPts val="600"/>
              </a:spcAft>
            </a:pPr>
            <a:r>
              <a:rPr lang="es-ES" b="1" dirty="0">
                <a:latin typeface="Calibri" panose="020F0502020204030204" pitchFamily="34" charset="0"/>
                <a:ea typeface="Times New Roman" panose="02020603050405020304" pitchFamily="18" charset="0"/>
                <a:cs typeface="Times New Roman" panose="02020603050405020304" pitchFamily="18" charset="0"/>
              </a:rPr>
              <a:t>Banderas rojas</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La </a:t>
            </a:r>
            <a:r>
              <a:rPr lang="es-ES" b="1" dirty="0">
                <a:latin typeface="Calibri" panose="020F0502020204030204" pitchFamily="34" charset="0"/>
                <a:ea typeface="Calibri" panose="020F0502020204030204" pitchFamily="34" charset="0"/>
                <a:cs typeface="Times New Roman" panose="02020603050405020304" pitchFamily="18" charset="0"/>
              </a:rPr>
              <a:t>oferta ganadora es demasiado alta </a:t>
            </a:r>
            <a:r>
              <a:rPr lang="es-ES" dirty="0">
                <a:latin typeface="Calibri" panose="020F0502020204030204" pitchFamily="34" charset="0"/>
                <a:ea typeface="Calibri" panose="020F0502020204030204" pitchFamily="34" charset="0"/>
                <a:cs typeface="Times New Roman" panose="02020603050405020304" pitchFamily="18" charset="0"/>
              </a:rPr>
              <a:t>en comparación con los costes previstos, con las listas de precios públicas, con obras o servicios similares o promedios de la industria, o con precios de referencia del mercado.</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Todos </a:t>
            </a:r>
            <a:r>
              <a:rPr lang="es-ES" b="1" dirty="0">
                <a:latin typeface="Calibri" panose="020F0502020204030204" pitchFamily="34" charset="0"/>
                <a:ea typeface="Calibri" panose="020F0502020204030204" pitchFamily="34" charset="0"/>
                <a:cs typeface="Times New Roman" panose="02020603050405020304" pitchFamily="18" charset="0"/>
              </a:rPr>
              <a:t>los licitadores ofertan precios altos </a:t>
            </a:r>
            <a:r>
              <a:rPr lang="es-ES" dirty="0">
                <a:latin typeface="Calibri" panose="020F0502020204030204" pitchFamily="34" charset="0"/>
                <a:ea typeface="Calibri" panose="020F0502020204030204" pitchFamily="34" charset="0"/>
                <a:cs typeface="Times New Roman" panose="02020603050405020304" pitchFamily="18" charset="0"/>
              </a:rPr>
              <a:t>de forma continuada.</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Los </a:t>
            </a:r>
            <a:r>
              <a:rPr lang="es-ES" b="1" dirty="0">
                <a:latin typeface="Calibri" panose="020F0502020204030204" pitchFamily="34" charset="0"/>
                <a:ea typeface="Calibri" panose="020F0502020204030204" pitchFamily="34" charset="0"/>
                <a:cs typeface="Times New Roman" panose="02020603050405020304" pitchFamily="18" charset="0"/>
              </a:rPr>
              <a:t>precios de las ofertas bajan bruscamente cuando nuevos licitadores </a:t>
            </a:r>
            <a:r>
              <a:rPr lang="es-ES" dirty="0">
                <a:latin typeface="Calibri" panose="020F0502020204030204" pitchFamily="34" charset="0"/>
                <a:ea typeface="Calibri" panose="020F0502020204030204" pitchFamily="34" charset="0"/>
                <a:cs typeface="Times New Roman" panose="02020603050405020304" pitchFamily="18" charset="0"/>
              </a:rPr>
              <a:t>participan en el procedimiento.</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Los </a:t>
            </a:r>
            <a:r>
              <a:rPr lang="es-ES" b="1" dirty="0">
                <a:latin typeface="Calibri" panose="020F0502020204030204" pitchFamily="34" charset="0"/>
                <a:ea typeface="Calibri" panose="020F0502020204030204" pitchFamily="34" charset="0"/>
                <a:cs typeface="Times New Roman" panose="02020603050405020304" pitchFamily="18" charset="0"/>
              </a:rPr>
              <a:t>adjudicatarios se reparten/turnan </a:t>
            </a:r>
            <a:r>
              <a:rPr lang="es-ES" dirty="0">
                <a:latin typeface="Calibri" panose="020F0502020204030204" pitchFamily="34" charset="0"/>
                <a:ea typeface="Calibri" panose="020F0502020204030204" pitchFamily="34" charset="0"/>
                <a:cs typeface="Times New Roman" panose="02020603050405020304" pitchFamily="18" charset="0"/>
              </a:rPr>
              <a:t>por región, tipo de trabajo, tipo de obra.</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a:t>
            </a:r>
            <a:r>
              <a:rPr lang="es-ES" b="1" dirty="0">
                <a:latin typeface="Calibri" panose="020F0502020204030204" pitchFamily="34" charset="0"/>
                <a:ea typeface="Calibri" panose="020F0502020204030204" pitchFamily="34" charset="0"/>
                <a:cs typeface="Times New Roman" panose="02020603050405020304" pitchFamily="18" charset="0"/>
              </a:rPr>
              <a:t>adjudicatario subcontrata a los licitadores perdedores</a:t>
            </a:r>
            <a:r>
              <a:rPr lang="es-E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Patrones de </a:t>
            </a:r>
            <a:r>
              <a:rPr lang="es-ES" b="1" dirty="0">
                <a:latin typeface="Calibri" panose="020F0502020204030204" pitchFamily="34" charset="0"/>
                <a:ea typeface="Calibri" panose="020F0502020204030204" pitchFamily="34" charset="0"/>
                <a:cs typeface="Times New Roman" panose="02020603050405020304" pitchFamily="18" charset="0"/>
              </a:rPr>
              <a:t>ofertas inusuales </a:t>
            </a:r>
            <a:r>
              <a:rPr lang="es-ES" dirty="0">
                <a:latin typeface="Calibri" panose="020F0502020204030204" pitchFamily="34" charset="0"/>
                <a:ea typeface="Calibri" panose="020F0502020204030204" pitchFamily="34" charset="0"/>
                <a:cs typeface="Times New Roman" panose="02020603050405020304" pitchFamily="18" charset="0"/>
              </a:rPr>
              <a:t>(por ejemplo, las ofertas tienen porcentajes exactos de rebaja, la oferta ganadora está justo debajo del umbral de precios aceptables, se oferta exactamente al presupuesto del contrato, los precios de las ofertas son demasiado altos, demasiado próximos, muy distintos, números redondos, incompletos, etc.).</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39" y="5602524"/>
            <a:ext cx="1068953" cy="1150520"/>
          </a:xfrm>
          <a:prstGeom prst="rect">
            <a:avLst/>
          </a:prstGeom>
        </p:spPr>
      </p:pic>
      <p:pic>
        <p:nvPicPr>
          <p:cNvPr id="17" name="Picture 4" descr="Resultado de imagen de logo AUREN">
            <a:extLst>
              <a:ext uri="{FF2B5EF4-FFF2-40B4-BE49-F238E27FC236}">
                <a16:creationId xmlns:a16="http://schemas.microsoft.com/office/drawing/2014/main" id="{06DC4AD5-4FDD-496F-A009-73FAF6932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C53972E4-8B47-40F4-8EFE-D55CF8A4C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2" name="Imagen 11">
            <a:extLst>
              <a:ext uri="{FF2B5EF4-FFF2-40B4-BE49-F238E27FC236}">
                <a16:creationId xmlns:a16="http://schemas.microsoft.com/office/drawing/2014/main" id="{08CE9690-18FC-47C7-90BD-FF6026D124EB}"/>
              </a:ext>
            </a:extLst>
          </p:cNvPr>
          <p:cNvPicPr/>
          <p:nvPr/>
        </p:nvPicPr>
        <p:blipFill>
          <a:blip r:embed="rId5">
            <a:extLst>
              <a:ext uri="{28A0092B-C50C-407E-A947-70E740481C1C}">
                <a14:useLocalDpi xmlns:a14="http://schemas.microsoft.com/office/drawing/2010/main" val="0"/>
              </a:ext>
            </a:extLst>
          </a:blip>
          <a:stretch>
            <a:fillRect/>
          </a:stretch>
        </p:blipFill>
        <p:spPr>
          <a:xfrm>
            <a:off x="1170213" y="276266"/>
            <a:ext cx="1514471" cy="1086679"/>
          </a:xfrm>
          <a:prstGeom prst="rect">
            <a:avLst/>
          </a:prstGeom>
        </p:spPr>
      </p:pic>
      <p:pic>
        <p:nvPicPr>
          <p:cNvPr id="14" name="Imagen 13">
            <a:extLst>
              <a:ext uri="{FF2B5EF4-FFF2-40B4-BE49-F238E27FC236}">
                <a16:creationId xmlns:a16="http://schemas.microsoft.com/office/drawing/2014/main" id="{6270B18E-6E82-4A92-9C06-9CE9F4442BC8}"/>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90626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0569" y="3365324"/>
            <a:ext cx="11350862" cy="1415719"/>
          </a:xfrm>
        </p:spPr>
        <p:txBody>
          <a:bodyPr>
            <a:noAutofit/>
          </a:bodyPr>
          <a:lstStyle/>
          <a:p>
            <a:pPr marL="0" indent="0" algn="just">
              <a:lnSpc>
                <a:spcPct val="110000"/>
              </a:lnSpc>
              <a:spcBef>
                <a:spcPts val="300"/>
              </a:spcBef>
              <a:buNone/>
            </a:pPr>
            <a:r>
              <a:rPr lang="es-ES" sz="1500" dirty="0">
                <a:solidFill>
                  <a:schemeClr val="tx1">
                    <a:lumMod val="75000"/>
                    <a:lumOff val="25000"/>
                  </a:schemeClr>
                </a:solidFill>
              </a:rPr>
              <a:t>«- a la utilización o a la presentación de </a:t>
            </a:r>
            <a:r>
              <a:rPr lang="es-ES" sz="1500" u="sng" dirty="0">
                <a:solidFill>
                  <a:schemeClr val="tx1">
                    <a:lumMod val="75000"/>
                    <a:lumOff val="25000"/>
                  </a:schemeClr>
                </a:solidFill>
              </a:rPr>
              <a:t>declaraciones o de documentos falsos, inexactos o incompletos</a:t>
            </a:r>
            <a:r>
              <a:rPr lang="es-ES" sz="1500" dirty="0">
                <a:solidFill>
                  <a:schemeClr val="tx1">
                    <a:lumMod val="75000"/>
                    <a:lumOff val="25000"/>
                  </a:schemeClr>
                </a:solidFill>
              </a:rPr>
              <a:t>, que tengan por efecto la percepción o la retención indebida de fondos precedentes del presupuesto general de las Comunidades Europeas o de los presupuestos administrados por las Comunidades Europeas o por su cuenta;</a:t>
            </a:r>
          </a:p>
          <a:p>
            <a:pPr algn="just">
              <a:lnSpc>
                <a:spcPct val="110000"/>
              </a:lnSpc>
              <a:spcBef>
                <a:spcPts val="600"/>
              </a:spcBef>
              <a:buFontTx/>
              <a:buChar char="-"/>
            </a:pPr>
            <a:r>
              <a:rPr lang="es-ES" sz="1500" dirty="0">
                <a:solidFill>
                  <a:schemeClr val="tx1">
                    <a:lumMod val="75000"/>
                    <a:lumOff val="25000"/>
                  </a:schemeClr>
                </a:solidFill>
              </a:rPr>
              <a:t>al </a:t>
            </a:r>
            <a:r>
              <a:rPr lang="es-ES" sz="1500" u="sng" dirty="0">
                <a:solidFill>
                  <a:schemeClr val="tx1">
                    <a:lumMod val="75000"/>
                    <a:lumOff val="25000"/>
                  </a:schemeClr>
                </a:solidFill>
              </a:rPr>
              <a:t>incumplimiento de una obligación expresa de comunicar una información</a:t>
            </a:r>
            <a:r>
              <a:rPr lang="es-ES" sz="1500" dirty="0">
                <a:solidFill>
                  <a:schemeClr val="tx1">
                    <a:lumMod val="75000"/>
                    <a:lumOff val="25000"/>
                  </a:schemeClr>
                </a:solidFill>
              </a:rPr>
              <a:t>, que tenga el mismo efecto;</a:t>
            </a:r>
          </a:p>
          <a:p>
            <a:pPr algn="just">
              <a:lnSpc>
                <a:spcPct val="110000"/>
              </a:lnSpc>
              <a:spcBef>
                <a:spcPts val="300"/>
              </a:spcBef>
              <a:buFontTx/>
              <a:buChar char="-"/>
            </a:pPr>
            <a:r>
              <a:rPr lang="es-ES" sz="1500" dirty="0">
                <a:solidFill>
                  <a:schemeClr val="tx1">
                    <a:lumMod val="75000"/>
                    <a:lumOff val="25000"/>
                  </a:schemeClr>
                </a:solidFill>
              </a:rPr>
              <a:t>al </a:t>
            </a:r>
            <a:r>
              <a:rPr lang="es-ES" sz="1500" u="sng" dirty="0">
                <a:solidFill>
                  <a:schemeClr val="tx1">
                    <a:lumMod val="75000"/>
                    <a:lumOff val="25000"/>
                  </a:schemeClr>
                </a:solidFill>
              </a:rPr>
              <a:t>desvío de esos mismos fondos </a:t>
            </a:r>
            <a:r>
              <a:rPr lang="es-ES" sz="1500" dirty="0">
                <a:solidFill>
                  <a:schemeClr val="tx1">
                    <a:lumMod val="75000"/>
                    <a:lumOff val="25000"/>
                  </a:schemeClr>
                </a:solidFill>
              </a:rPr>
              <a:t>con </a:t>
            </a:r>
            <a:r>
              <a:rPr lang="es-ES" sz="1500" u="sng" dirty="0">
                <a:solidFill>
                  <a:schemeClr val="tx1">
                    <a:lumMod val="75000"/>
                    <a:lumOff val="25000"/>
                  </a:schemeClr>
                </a:solidFill>
              </a:rPr>
              <a:t>otros fines distintos </a:t>
            </a:r>
            <a:r>
              <a:rPr lang="es-ES" sz="1500" dirty="0">
                <a:solidFill>
                  <a:schemeClr val="tx1">
                    <a:lumMod val="75000"/>
                    <a:lumOff val="25000"/>
                  </a:schemeClr>
                </a:solidFill>
              </a:rPr>
              <a:t>de aquellos para los que fueron concedidos en un principio».</a:t>
            </a:r>
          </a:p>
        </p:txBody>
      </p:sp>
      <p:pic>
        <p:nvPicPr>
          <p:cNvPr id="18" name="Picture 4" descr="Resultado de imagen de logo AUREN">
            <a:extLst>
              <a:ext uri="{FF2B5EF4-FFF2-40B4-BE49-F238E27FC236}">
                <a16:creationId xmlns:a16="http://schemas.microsoft.com/office/drawing/2014/main" id="{33E61DB1-8922-48FD-AA4A-2D822E751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002" y="6237125"/>
            <a:ext cx="1064030" cy="53084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D660BF67-FE7B-424D-B01F-33C061A004FF}"/>
              </a:ext>
            </a:extLst>
          </p:cNvPr>
          <p:cNvGrpSpPr/>
          <p:nvPr/>
        </p:nvGrpSpPr>
        <p:grpSpPr>
          <a:xfrm>
            <a:off x="1694501" y="1984302"/>
            <a:ext cx="1410334" cy="1344489"/>
            <a:chOff x="955162" y="1983469"/>
            <a:chExt cx="1410334" cy="1344489"/>
          </a:xfrm>
        </p:grpSpPr>
        <p:sp>
          <p:nvSpPr>
            <p:cNvPr id="13" name="Elipse 12">
              <a:extLst>
                <a:ext uri="{FF2B5EF4-FFF2-40B4-BE49-F238E27FC236}">
                  <a16:creationId xmlns:a16="http://schemas.microsoft.com/office/drawing/2014/main" id="{F0389EFF-C0B5-440F-9D5B-29CBE732B47D}"/>
                </a:ext>
              </a:extLst>
            </p:cNvPr>
            <p:cNvSpPr/>
            <p:nvPr/>
          </p:nvSpPr>
          <p:spPr>
            <a:xfrm>
              <a:off x="955162" y="1983469"/>
              <a:ext cx="1410334" cy="1344489"/>
            </a:xfrm>
            <a:prstGeom prst="ellipse">
              <a:avLst/>
            </a:prstGeom>
            <a:solidFill>
              <a:srgbClr val="C00000"/>
            </a:solidFill>
            <a:ln>
              <a:solidFill>
                <a:srgbClr val="C00000"/>
              </a:solid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CuadroTexto 19">
              <a:extLst>
                <a:ext uri="{FF2B5EF4-FFF2-40B4-BE49-F238E27FC236}">
                  <a16:creationId xmlns:a16="http://schemas.microsoft.com/office/drawing/2014/main" id="{9587CD5B-9CAA-4245-A93E-1C6E2E429975}"/>
                </a:ext>
              </a:extLst>
            </p:cNvPr>
            <p:cNvSpPr txBox="1"/>
            <p:nvPr/>
          </p:nvSpPr>
          <p:spPr>
            <a:xfrm>
              <a:off x="1041187" y="2449447"/>
              <a:ext cx="1238284" cy="400110"/>
            </a:xfrm>
            <a:prstGeom prst="rect">
              <a:avLst/>
            </a:prstGeom>
            <a:noFill/>
          </p:spPr>
          <p:txBody>
            <a:bodyPr wrap="square" rtlCol="0">
              <a:spAutoFit/>
            </a:bodyPr>
            <a:lstStyle/>
            <a:p>
              <a:pPr algn="ctr"/>
              <a:r>
                <a:rPr lang="es-ES" sz="2000" b="1" dirty="0">
                  <a:solidFill>
                    <a:schemeClr val="bg1"/>
                  </a:solidFill>
                </a:rPr>
                <a:t>FRAUDE</a:t>
              </a:r>
            </a:p>
          </p:txBody>
        </p:sp>
      </p:grpSp>
      <p:sp>
        <p:nvSpPr>
          <p:cNvPr id="21" name="Rectángulo: esquinas redondeadas 20">
            <a:extLst>
              <a:ext uri="{FF2B5EF4-FFF2-40B4-BE49-F238E27FC236}">
                <a16:creationId xmlns:a16="http://schemas.microsoft.com/office/drawing/2014/main" id="{6AC19BF3-6651-4435-BEB5-7B77D66791E8}"/>
              </a:ext>
            </a:extLst>
          </p:cNvPr>
          <p:cNvSpPr/>
          <p:nvPr/>
        </p:nvSpPr>
        <p:spPr>
          <a:xfrm>
            <a:off x="3796524" y="5237397"/>
            <a:ext cx="5727859" cy="73087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lumMod val="65000"/>
                    <a:lumOff val="35000"/>
                  </a:schemeClr>
                </a:solidFill>
              </a:rPr>
              <a:t>Fraude en el ámbito público</a:t>
            </a:r>
          </a:p>
        </p:txBody>
      </p:sp>
      <p:grpSp>
        <p:nvGrpSpPr>
          <p:cNvPr id="14" name="Grupo 13">
            <a:extLst>
              <a:ext uri="{FF2B5EF4-FFF2-40B4-BE49-F238E27FC236}">
                <a16:creationId xmlns:a16="http://schemas.microsoft.com/office/drawing/2014/main" id="{C8C0EBB6-CF4F-49D4-BAF2-738AA35B8925}"/>
              </a:ext>
            </a:extLst>
          </p:cNvPr>
          <p:cNvGrpSpPr/>
          <p:nvPr/>
        </p:nvGrpSpPr>
        <p:grpSpPr>
          <a:xfrm>
            <a:off x="1517416" y="5023398"/>
            <a:ext cx="1688299" cy="1344489"/>
            <a:chOff x="850351" y="4846323"/>
            <a:chExt cx="1688299" cy="1344489"/>
          </a:xfrm>
        </p:grpSpPr>
        <p:sp>
          <p:nvSpPr>
            <p:cNvPr id="24" name="Elipse 23">
              <a:extLst>
                <a:ext uri="{FF2B5EF4-FFF2-40B4-BE49-F238E27FC236}">
                  <a16:creationId xmlns:a16="http://schemas.microsoft.com/office/drawing/2014/main" id="{15078A36-8E46-4F66-BB8F-E2F143CB85B7}"/>
                </a:ext>
              </a:extLst>
            </p:cNvPr>
            <p:cNvSpPr/>
            <p:nvPr/>
          </p:nvSpPr>
          <p:spPr>
            <a:xfrm>
              <a:off x="989334" y="4846323"/>
              <a:ext cx="1410334" cy="1344489"/>
            </a:xfrm>
            <a:prstGeom prst="ellipse">
              <a:avLst/>
            </a:prstGeom>
            <a:solidFill>
              <a:srgbClr val="C00000"/>
            </a:solidFill>
            <a:ln>
              <a:solidFill>
                <a:srgbClr val="C00000"/>
              </a:solid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CuadroTexto 24">
              <a:extLst>
                <a:ext uri="{FF2B5EF4-FFF2-40B4-BE49-F238E27FC236}">
                  <a16:creationId xmlns:a16="http://schemas.microsoft.com/office/drawing/2014/main" id="{F0F33D29-C806-4FF3-A3C8-FA961A05989C}"/>
                </a:ext>
              </a:extLst>
            </p:cNvPr>
            <p:cNvSpPr txBox="1"/>
            <p:nvPr/>
          </p:nvSpPr>
          <p:spPr>
            <a:xfrm>
              <a:off x="850351" y="5333323"/>
              <a:ext cx="1688299" cy="400110"/>
            </a:xfrm>
            <a:prstGeom prst="rect">
              <a:avLst/>
            </a:prstGeom>
            <a:noFill/>
          </p:spPr>
          <p:txBody>
            <a:bodyPr wrap="square" rtlCol="0">
              <a:spAutoFit/>
            </a:bodyPr>
            <a:lstStyle/>
            <a:p>
              <a:pPr algn="ctr"/>
              <a:r>
                <a:rPr lang="es-ES" sz="2000" b="1" dirty="0">
                  <a:solidFill>
                    <a:schemeClr val="bg1"/>
                  </a:solidFill>
                </a:rPr>
                <a:t>CORRUPCIÓN</a:t>
              </a:r>
            </a:p>
          </p:txBody>
        </p:sp>
      </p:grpSp>
      <p:sp>
        <p:nvSpPr>
          <p:cNvPr id="26" name="Marcador de contenido 2">
            <a:extLst>
              <a:ext uri="{FF2B5EF4-FFF2-40B4-BE49-F238E27FC236}">
                <a16:creationId xmlns:a16="http://schemas.microsoft.com/office/drawing/2014/main" id="{ADCBF2B5-1785-49CA-B2B1-F3E050840AC3}"/>
              </a:ext>
            </a:extLst>
          </p:cNvPr>
          <p:cNvSpPr txBox="1">
            <a:spLocks/>
          </p:cNvSpPr>
          <p:nvPr/>
        </p:nvSpPr>
        <p:spPr>
          <a:xfrm>
            <a:off x="4624392" y="5916845"/>
            <a:ext cx="10088739" cy="530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300"/>
              </a:spcBef>
              <a:buFont typeface="Arial" panose="020B0604020202020204" pitchFamily="34" charset="0"/>
              <a:buNone/>
            </a:pPr>
            <a:r>
              <a:rPr lang="es-ES" sz="1500" dirty="0">
                <a:solidFill>
                  <a:schemeClr val="tx1">
                    <a:lumMod val="75000"/>
                    <a:lumOff val="25000"/>
                  </a:schemeClr>
                </a:solidFill>
              </a:rPr>
              <a:t>«abuso de poder de un puesto público para obtener </a:t>
            </a:r>
            <a:r>
              <a:rPr lang="es-ES" sz="1500" u="sng" dirty="0">
                <a:solidFill>
                  <a:schemeClr val="tx1">
                    <a:lumMod val="75000"/>
                    <a:lumOff val="25000"/>
                  </a:schemeClr>
                </a:solidFill>
              </a:rPr>
              <a:t>beneficios de carácter privado</a:t>
            </a:r>
            <a:r>
              <a:rPr lang="es-ES" sz="1500" dirty="0">
                <a:solidFill>
                  <a:schemeClr val="tx1">
                    <a:lumMod val="75000"/>
                    <a:lumOff val="25000"/>
                  </a:schemeClr>
                </a:solidFill>
              </a:rPr>
              <a:t>».</a:t>
            </a:r>
          </a:p>
        </p:txBody>
      </p:sp>
      <p:pic>
        <p:nvPicPr>
          <p:cNvPr id="27" name="Imagen 26">
            <a:extLst>
              <a:ext uri="{FF2B5EF4-FFF2-40B4-BE49-F238E27FC236}">
                <a16:creationId xmlns:a16="http://schemas.microsoft.com/office/drawing/2014/main" id="{97E88D98-C44A-4F57-B02F-DF4C46E06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32" name="Título 1">
            <a:extLst>
              <a:ext uri="{FF2B5EF4-FFF2-40B4-BE49-F238E27FC236}">
                <a16:creationId xmlns:a16="http://schemas.microsoft.com/office/drawing/2014/main" id="{E1C40461-FA3A-4204-9DC1-66763405D2E0}"/>
              </a:ext>
            </a:extLst>
          </p:cNvPr>
          <p:cNvSpPr>
            <a:spLocks noGrp="1"/>
          </p:cNvSpPr>
          <p:nvPr>
            <p:ph type="title"/>
          </p:nvPr>
        </p:nvSpPr>
        <p:spPr>
          <a:xfrm>
            <a:off x="420569" y="1462445"/>
            <a:ext cx="10515600" cy="404896"/>
          </a:xfrm>
        </p:spPr>
        <p:txBody>
          <a:bodyPr>
            <a:noAutofit/>
          </a:bodyPr>
          <a:lstStyle/>
          <a:p>
            <a:r>
              <a:rPr lang="es-ES" sz="2000" b="1" dirty="0">
                <a:solidFill>
                  <a:schemeClr val="accent1">
                    <a:lumMod val="50000"/>
                  </a:schemeClr>
                </a:solidFill>
                <a:latin typeface="Berlin Sans FB Demi" panose="020E0802020502020306" pitchFamily="34" charset="0"/>
              </a:rPr>
              <a:t>QUÉ ES EL FRAUDE</a:t>
            </a:r>
          </a:p>
        </p:txBody>
      </p:sp>
      <p:pic>
        <p:nvPicPr>
          <p:cNvPr id="10" name="Imagen 9">
            <a:extLst>
              <a:ext uri="{FF2B5EF4-FFF2-40B4-BE49-F238E27FC236}">
                <a16:creationId xmlns:a16="http://schemas.microsoft.com/office/drawing/2014/main" id="{842F0410-B7DF-4A7E-87CA-A155F7DD0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062" y="2109731"/>
            <a:ext cx="1158869" cy="1158869"/>
          </a:xfrm>
          <a:prstGeom prst="rect">
            <a:avLst/>
          </a:prstGeom>
        </p:spPr>
      </p:pic>
      <p:pic>
        <p:nvPicPr>
          <p:cNvPr id="33" name="Imagen 32">
            <a:extLst>
              <a:ext uri="{FF2B5EF4-FFF2-40B4-BE49-F238E27FC236}">
                <a16:creationId xmlns:a16="http://schemas.microsoft.com/office/drawing/2014/main" id="{0FFA3D5C-90D1-4437-96D4-FBCE1750E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145" y="5023398"/>
            <a:ext cx="1158869" cy="1158869"/>
          </a:xfrm>
          <a:prstGeom prst="rect">
            <a:avLst/>
          </a:prstGeom>
        </p:spPr>
      </p:pic>
      <p:sp>
        <p:nvSpPr>
          <p:cNvPr id="2" name="Rectángulo: esquinas redondeadas 1">
            <a:extLst>
              <a:ext uri="{FF2B5EF4-FFF2-40B4-BE49-F238E27FC236}">
                <a16:creationId xmlns:a16="http://schemas.microsoft.com/office/drawing/2014/main" id="{27A86A8F-BB6A-4722-9751-3F04ACD57F15}"/>
              </a:ext>
            </a:extLst>
          </p:cNvPr>
          <p:cNvSpPr/>
          <p:nvPr/>
        </p:nvSpPr>
        <p:spPr>
          <a:xfrm>
            <a:off x="4864956" y="2206058"/>
            <a:ext cx="6336114" cy="73087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lumMod val="65000"/>
                    <a:lumOff val="35000"/>
                  </a:schemeClr>
                </a:solidFill>
              </a:rPr>
              <a:t>En materia de gastos: </a:t>
            </a:r>
          </a:p>
          <a:p>
            <a:pPr algn="ctr"/>
            <a:r>
              <a:rPr lang="es-ES" sz="2000" b="1" dirty="0">
                <a:solidFill>
                  <a:schemeClr val="tx1">
                    <a:lumMod val="65000"/>
                    <a:lumOff val="35000"/>
                  </a:schemeClr>
                </a:solidFill>
              </a:rPr>
              <a:t>cualquier acción u omisión intencionada relativa</a:t>
            </a:r>
          </a:p>
        </p:txBody>
      </p:sp>
      <p:sp>
        <p:nvSpPr>
          <p:cNvPr id="4" name="Rectángulo 3">
            <a:extLst>
              <a:ext uri="{FF2B5EF4-FFF2-40B4-BE49-F238E27FC236}">
                <a16:creationId xmlns:a16="http://schemas.microsoft.com/office/drawing/2014/main" id="{C4951C67-F1BA-422A-A7F8-8149B5AE918C}"/>
              </a:ext>
            </a:extLst>
          </p:cNvPr>
          <p:cNvSpPr/>
          <p:nvPr/>
        </p:nvSpPr>
        <p:spPr>
          <a:xfrm>
            <a:off x="420569" y="1960974"/>
            <a:ext cx="1051891" cy="523220"/>
          </a:xfrm>
          <a:prstGeom prst="rect">
            <a:avLst/>
          </a:prstGeom>
        </p:spPr>
        <p:txBody>
          <a:bodyPr wrap="none">
            <a:spAutoFit/>
          </a:bodyPr>
          <a:lstStyle/>
          <a:p>
            <a:pPr algn="ctr"/>
            <a:r>
              <a:rPr lang="es-ES" sz="1400" i="1" dirty="0"/>
              <a:t>artículo K.3 </a:t>
            </a:r>
          </a:p>
          <a:p>
            <a:pPr algn="ctr"/>
            <a:r>
              <a:rPr lang="es-ES" sz="1400" i="1" dirty="0"/>
              <a:t>Tratado</a:t>
            </a:r>
          </a:p>
        </p:txBody>
      </p:sp>
      <p:sp>
        <p:nvSpPr>
          <p:cNvPr id="5" name="Rectángulo 4">
            <a:extLst>
              <a:ext uri="{FF2B5EF4-FFF2-40B4-BE49-F238E27FC236}">
                <a16:creationId xmlns:a16="http://schemas.microsoft.com/office/drawing/2014/main" id="{B11B7449-230E-41E7-BCB1-EA3018003877}"/>
              </a:ext>
            </a:extLst>
          </p:cNvPr>
          <p:cNvSpPr/>
          <p:nvPr/>
        </p:nvSpPr>
        <p:spPr>
          <a:xfrm>
            <a:off x="834800" y="5153993"/>
            <a:ext cx="367409" cy="307777"/>
          </a:xfrm>
          <a:prstGeom prst="rect">
            <a:avLst/>
          </a:prstGeom>
        </p:spPr>
        <p:txBody>
          <a:bodyPr wrap="none">
            <a:spAutoFit/>
          </a:bodyPr>
          <a:lstStyle/>
          <a:p>
            <a:pPr algn="ctr"/>
            <a:r>
              <a:rPr lang="es-ES" sz="1400" i="1" dirty="0"/>
              <a:t>CE</a:t>
            </a:r>
          </a:p>
        </p:txBody>
      </p:sp>
      <p:pic>
        <p:nvPicPr>
          <p:cNvPr id="23" name="Imagen 22">
            <a:extLst>
              <a:ext uri="{FF2B5EF4-FFF2-40B4-BE49-F238E27FC236}">
                <a16:creationId xmlns:a16="http://schemas.microsoft.com/office/drawing/2014/main" id="{C2680AB2-31E9-4190-9580-91815170F686}"/>
              </a:ext>
            </a:extLst>
          </p:cNvPr>
          <p:cNvPicPr/>
          <p:nvPr/>
        </p:nvPicPr>
        <p:blipFill>
          <a:blip r:embed="rId5">
            <a:extLst>
              <a:ext uri="{28A0092B-C50C-407E-A947-70E740481C1C}">
                <a14:useLocalDpi xmlns:a14="http://schemas.microsoft.com/office/drawing/2010/main" val="0"/>
              </a:ext>
            </a:extLst>
          </a:blip>
          <a:stretch>
            <a:fillRect/>
          </a:stretch>
        </p:blipFill>
        <p:spPr>
          <a:xfrm>
            <a:off x="1308242" y="189374"/>
            <a:ext cx="1514471" cy="1086679"/>
          </a:xfrm>
          <a:prstGeom prst="rect">
            <a:avLst/>
          </a:prstGeom>
        </p:spPr>
      </p:pic>
      <p:pic>
        <p:nvPicPr>
          <p:cNvPr id="28" name="Imagen 27">
            <a:extLst>
              <a:ext uri="{FF2B5EF4-FFF2-40B4-BE49-F238E27FC236}">
                <a16:creationId xmlns:a16="http://schemas.microsoft.com/office/drawing/2014/main" id="{1F609AB4-661C-4F09-ABF1-A45ED50E4C4F}"/>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012320"/>
            <a:ext cx="2924228" cy="630625"/>
          </a:xfrm>
          <a:prstGeom prst="rect">
            <a:avLst/>
          </a:prstGeom>
        </p:spPr>
      </p:pic>
    </p:spTree>
    <p:extLst>
      <p:ext uri="{BB962C8B-B14F-4D97-AF65-F5344CB8AC3E}">
        <p14:creationId xmlns:p14="http://schemas.microsoft.com/office/powerpoint/2010/main" val="131804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1158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PRÁCTICAS COLUSORIAS </a:t>
            </a:r>
          </a:p>
        </p:txBody>
      </p:sp>
      <p:sp>
        <p:nvSpPr>
          <p:cNvPr id="3" name="Rectángulo 2"/>
          <p:cNvSpPr/>
          <p:nvPr/>
        </p:nvSpPr>
        <p:spPr>
          <a:xfrm>
            <a:off x="3510281" y="1923609"/>
            <a:ext cx="8255000" cy="4082721"/>
          </a:xfrm>
          <a:prstGeom prst="rect">
            <a:avLst/>
          </a:prstGeom>
        </p:spPr>
        <p:txBody>
          <a:bodyPr wrap="square">
            <a:spAutoFit/>
          </a:bodyPr>
          <a:lstStyle/>
          <a:p>
            <a:pPr>
              <a:lnSpc>
                <a:spcPct val="107000"/>
              </a:lnSpc>
              <a:spcBef>
                <a:spcPts val="200"/>
              </a:spcBef>
              <a:spcAft>
                <a:spcPts val="600"/>
              </a:spcAft>
            </a:pPr>
            <a:endParaRPr lang="es-ES"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spcAft>
                <a:spcPts val="600"/>
              </a:spcAft>
            </a:pPr>
            <a:endParaRPr lang="es-ES"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600"/>
              </a:spcAft>
            </a:pPr>
            <a:r>
              <a:rPr lang="es-ES" dirty="0">
                <a:latin typeface="Calibri" panose="020F0502020204030204" pitchFamily="34" charset="0"/>
                <a:ea typeface="Times New Roman" panose="02020603050405020304" pitchFamily="18" charset="0"/>
                <a:cs typeface="Times New Roman" panose="02020603050405020304" pitchFamily="18" charset="0"/>
              </a:rPr>
              <a:t>Arachne es una </a:t>
            </a:r>
            <a:r>
              <a:rPr lang="es-ES" b="1" dirty="0">
                <a:latin typeface="Calibri" panose="020F0502020204030204" pitchFamily="34" charset="0"/>
                <a:ea typeface="Times New Roman" panose="02020603050405020304" pitchFamily="18" charset="0"/>
                <a:cs typeface="Times New Roman" panose="02020603050405020304" pitchFamily="18" charset="0"/>
              </a:rPr>
              <a:t>herramienta informática </a:t>
            </a:r>
            <a:r>
              <a:rPr lang="es-ES" dirty="0">
                <a:latin typeface="Calibri" panose="020F0502020204030204" pitchFamily="34" charset="0"/>
                <a:ea typeface="Times New Roman" panose="02020603050405020304" pitchFamily="18" charset="0"/>
                <a:cs typeface="Times New Roman" panose="02020603050405020304" pitchFamily="18" charset="0"/>
              </a:rPr>
              <a:t>integrada que ha desarrollado la Comisión Europea y que está destinada a la </a:t>
            </a:r>
            <a:r>
              <a:rPr lang="es-ES" b="1" dirty="0">
                <a:latin typeface="Calibri" panose="020F0502020204030204" pitchFamily="34" charset="0"/>
                <a:ea typeface="Times New Roman" panose="02020603050405020304" pitchFamily="18" charset="0"/>
                <a:cs typeface="Times New Roman" panose="02020603050405020304" pitchFamily="18" charset="0"/>
              </a:rPr>
              <a:t>extracción y al enriquecimiento de datos</a:t>
            </a:r>
            <a:r>
              <a:rPr lang="es-ES" dirty="0">
                <a:latin typeface="Calibri" panose="020F0502020204030204" pitchFamily="34" charset="0"/>
                <a:ea typeface="Times New Roman" panose="02020603050405020304" pitchFamily="18" charset="0"/>
                <a:cs typeface="Times New Roman" panose="02020603050405020304" pitchFamily="18" charset="0"/>
              </a:rPr>
              <a:t>. Su función consiste en ayudar a las autoridades de gestión en los controles administrativos y de gestión que llevan a cabo en el ámbito de los Fondos Estructurales (Fondo Social Europeo y Fondo Europeo de Desarrollo Regional).</a:t>
            </a:r>
          </a:p>
          <a:p>
            <a:pPr marL="285750" indent="-285750" algn="just">
              <a:lnSpc>
                <a:spcPct val="107000"/>
              </a:lnSpc>
              <a:spcBef>
                <a:spcPts val="200"/>
              </a:spcBef>
              <a:spcAft>
                <a:spcPts val="600"/>
              </a:spcAft>
              <a:buFont typeface="Calibri Light" panose="020F03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Establece una </a:t>
            </a:r>
            <a:r>
              <a:rPr lang="es-ES" sz="2000" b="1" dirty="0">
                <a:latin typeface="Calibri" panose="020F0502020204030204" pitchFamily="34" charset="0"/>
                <a:ea typeface="Calibri" panose="020F0502020204030204" pitchFamily="34" charset="0"/>
                <a:cs typeface="Times New Roman" panose="02020603050405020304" pitchFamily="18" charset="0"/>
              </a:rPr>
              <a:t>base de datos exhaustiva </a:t>
            </a:r>
            <a:r>
              <a:rPr lang="es-ES" dirty="0">
                <a:latin typeface="Calibri" panose="020F0502020204030204" pitchFamily="34" charset="0"/>
                <a:ea typeface="Calibri" panose="020F0502020204030204" pitchFamily="34" charset="0"/>
                <a:cs typeface="Times New Roman" panose="02020603050405020304" pitchFamily="18" charset="0"/>
              </a:rPr>
              <a:t>de los proyectos FEDER Y FSE</a:t>
            </a:r>
          </a:p>
          <a:p>
            <a:pPr marL="285750" indent="-285750" algn="just">
              <a:lnSpc>
                <a:spcPct val="107000"/>
              </a:lnSpc>
              <a:spcBef>
                <a:spcPts val="200"/>
              </a:spcBef>
              <a:spcAft>
                <a:spcPts val="600"/>
              </a:spcAft>
              <a:buFont typeface="Calibri Light" panose="020F0302020204030204" pitchFamily="34" charset="0"/>
              <a:buChar char="→"/>
            </a:pPr>
            <a:r>
              <a:rPr lang="es-ES" sz="2000" b="1" dirty="0">
                <a:latin typeface="Calibri" panose="020F0502020204030204" pitchFamily="34" charset="0"/>
                <a:ea typeface="Calibri" panose="020F0502020204030204" pitchFamily="34" charset="0"/>
                <a:cs typeface="Times New Roman" panose="02020603050405020304" pitchFamily="18" charset="0"/>
              </a:rPr>
              <a:t>Ofrece </a:t>
            </a:r>
            <a:r>
              <a:rPr lang="es-ES" sz="2000" b="1" u="sng" dirty="0">
                <a:latin typeface="Calibri" panose="020F0502020204030204" pitchFamily="34" charset="0"/>
                <a:ea typeface="Calibri" panose="020F0502020204030204" pitchFamily="34" charset="0"/>
                <a:cs typeface="Times New Roman" panose="02020603050405020304" pitchFamily="18" charset="0"/>
              </a:rPr>
              <a:t>alertas de riesgos </a:t>
            </a:r>
            <a:r>
              <a:rPr lang="es-ES" dirty="0">
                <a:latin typeface="Calibri" panose="020F0502020204030204" pitchFamily="34" charset="0"/>
                <a:ea typeface="Calibri" panose="020F0502020204030204" pitchFamily="34" charset="0"/>
                <a:cs typeface="Times New Roman" panose="02020603050405020304" pitchFamily="18" charset="0"/>
              </a:rPr>
              <a:t>a las Autoridades de Fondos a través del tratamiento de datos de los proyectos, contratos, etc.</a:t>
            </a:r>
          </a:p>
          <a:p>
            <a:pPr marL="285750" indent="-285750" algn="just">
              <a:lnSpc>
                <a:spcPct val="107000"/>
              </a:lnSpc>
              <a:spcBef>
                <a:spcPts val="200"/>
              </a:spcBef>
              <a:spcAft>
                <a:spcPts val="600"/>
              </a:spcAft>
              <a:buFontTx/>
              <a:buChar char="-"/>
            </a:pPr>
            <a:endParaRPr lang="es-E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89" y="4918594"/>
            <a:ext cx="1540787" cy="1658358"/>
          </a:xfrm>
          <a:prstGeom prst="rect">
            <a:avLst/>
          </a:prstGeom>
        </p:spPr>
      </p:pic>
      <p:sp>
        <p:nvSpPr>
          <p:cNvPr id="5" name="Estrella: 7 puntas 4">
            <a:extLst>
              <a:ext uri="{FF2B5EF4-FFF2-40B4-BE49-F238E27FC236}">
                <a16:creationId xmlns:a16="http://schemas.microsoft.com/office/drawing/2014/main" id="{FE7E9333-CF9F-4963-B8AA-1EBE4B0D83CE}"/>
              </a:ext>
            </a:extLst>
          </p:cNvPr>
          <p:cNvSpPr/>
          <p:nvPr/>
        </p:nvSpPr>
        <p:spPr>
          <a:xfrm>
            <a:off x="192723" y="2266603"/>
            <a:ext cx="2946717" cy="1658358"/>
          </a:xfrm>
          <a:prstGeom prst="star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65C5C74C-0A18-4255-A5A5-46BB145147DC}"/>
              </a:ext>
            </a:extLst>
          </p:cNvPr>
          <p:cNvSpPr/>
          <p:nvPr/>
        </p:nvSpPr>
        <p:spPr>
          <a:xfrm>
            <a:off x="871344" y="2833068"/>
            <a:ext cx="1589474" cy="595932"/>
          </a:xfrm>
          <a:prstGeom prst="rect">
            <a:avLst/>
          </a:prstGeom>
        </p:spPr>
        <p:txBody>
          <a:bodyPr wrap="none">
            <a:spAutoFit/>
          </a:bodyPr>
          <a:lstStyle/>
          <a:p>
            <a:pPr>
              <a:lnSpc>
                <a:spcPct val="107000"/>
              </a:lnSpc>
              <a:spcBef>
                <a:spcPts val="200"/>
              </a:spcBef>
              <a:spcAft>
                <a:spcPts val="600"/>
              </a:spcAft>
            </a:pPr>
            <a:r>
              <a:rPr lang="es-ES" sz="3200" b="1" dirty="0">
                <a:latin typeface="Calibri" panose="020F0502020204030204" pitchFamily="34" charset="0"/>
                <a:ea typeface="Times New Roman" panose="02020603050405020304" pitchFamily="18" charset="0"/>
                <a:cs typeface="Times New Roman" panose="02020603050405020304" pitchFamily="18" charset="0"/>
              </a:rPr>
              <a:t>Arachne</a:t>
            </a:r>
          </a:p>
        </p:txBody>
      </p:sp>
      <p:pic>
        <p:nvPicPr>
          <p:cNvPr id="10" name="Picture 4" descr="Resultado de imagen de logo AUREN">
            <a:extLst>
              <a:ext uri="{FF2B5EF4-FFF2-40B4-BE49-F238E27FC236}">
                <a16:creationId xmlns:a16="http://schemas.microsoft.com/office/drawing/2014/main" id="{73DDF3F9-D199-4174-AFC1-7F24955E0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FF284441-2961-40BE-BEB5-37E95B844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4" name="Imagen 13">
            <a:extLst>
              <a:ext uri="{FF2B5EF4-FFF2-40B4-BE49-F238E27FC236}">
                <a16:creationId xmlns:a16="http://schemas.microsoft.com/office/drawing/2014/main" id="{EB722DE8-CEBF-4DAC-AB48-BA9C04A2D274}"/>
              </a:ext>
            </a:extLst>
          </p:cNvPr>
          <p:cNvPicPr/>
          <p:nvPr/>
        </p:nvPicPr>
        <p:blipFill>
          <a:blip r:embed="rId5">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6" name="Imagen 15">
            <a:extLst>
              <a:ext uri="{FF2B5EF4-FFF2-40B4-BE49-F238E27FC236}">
                <a16:creationId xmlns:a16="http://schemas.microsoft.com/office/drawing/2014/main" id="{C2D0DE0A-F192-4238-A95B-F9C50FC37FB9}"/>
              </a:ext>
            </a:extLst>
          </p:cNvPr>
          <p:cNvPicPr/>
          <p:nvPr/>
        </p:nvPicPr>
        <p:blipFill>
          <a:blip r:embed="rId6">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19146311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284" y="1099498"/>
            <a:ext cx="1956326" cy="1820234"/>
          </a:xfrm>
          <a:prstGeom prst="rect">
            <a:avLst/>
          </a:prstGeom>
        </p:spPr>
      </p:pic>
      <p:sp>
        <p:nvSpPr>
          <p:cNvPr id="2" name="Título 1"/>
          <p:cNvSpPr>
            <a:spLocks noGrp="1"/>
          </p:cNvSpPr>
          <p:nvPr>
            <p:ph type="title"/>
          </p:nvPr>
        </p:nvSpPr>
        <p:spPr>
          <a:xfrm>
            <a:off x="838200" y="168110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MANIPULACIÓN DE LAS RECLAMACIONES DE COSTES</a:t>
            </a:r>
          </a:p>
        </p:txBody>
      </p:sp>
      <p:sp>
        <p:nvSpPr>
          <p:cNvPr id="4" name="Rectángulo 3"/>
          <p:cNvSpPr/>
          <p:nvPr/>
        </p:nvSpPr>
        <p:spPr>
          <a:xfrm>
            <a:off x="550260" y="2444897"/>
            <a:ext cx="11091479" cy="3648691"/>
          </a:xfrm>
          <a:prstGeom prst="rect">
            <a:avLst/>
          </a:prstGeom>
        </p:spPr>
        <p:txBody>
          <a:bodyPr wrap="square">
            <a:spAutoFit/>
          </a:bodyPr>
          <a:lstStyle/>
          <a:p>
            <a:pPr algn="just">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Indicadores de fraude:</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Los </a:t>
            </a:r>
            <a:r>
              <a:rPr lang="es-ES" b="1" dirty="0">
                <a:latin typeface="Calibri" panose="020F0502020204030204" pitchFamily="34" charset="0"/>
                <a:ea typeface="Calibri" panose="020F0502020204030204" pitchFamily="34" charset="0"/>
                <a:cs typeface="Times New Roman" panose="02020603050405020304" pitchFamily="18" charset="0"/>
              </a:rPr>
              <a:t>bienes o servicios </a:t>
            </a:r>
            <a:r>
              <a:rPr lang="es-ES" dirty="0">
                <a:latin typeface="Calibri" panose="020F0502020204030204" pitchFamily="34" charset="0"/>
                <a:ea typeface="Calibri" panose="020F0502020204030204" pitchFamily="34" charset="0"/>
                <a:cs typeface="Times New Roman" panose="02020603050405020304" pitchFamily="18" charset="0"/>
              </a:rPr>
              <a:t>facturados</a:t>
            </a:r>
            <a:r>
              <a:rPr lang="es-ES" b="1" dirty="0">
                <a:latin typeface="Calibri" panose="020F0502020204030204" pitchFamily="34" charset="0"/>
                <a:ea typeface="Calibri" panose="020F0502020204030204" pitchFamily="34" charset="0"/>
                <a:cs typeface="Times New Roman" panose="02020603050405020304" pitchFamily="18" charset="0"/>
              </a:rPr>
              <a:t> no se encuentran </a:t>
            </a:r>
            <a:r>
              <a:rPr lang="es-ES" dirty="0">
                <a:latin typeface="Calibri" panose="020F0502020204030204" pitchFamily="34" charset="0"/>
                <a:ea typeface="Calibri" panose="020F0502020204030204" pitchFamily="34" charset="0"/>
                <a:cs typeface="Times New Roman" panose="02020603050405020304" pitchFamily="18" charset="0"/>
              </a:rPr>
              <a:t>en el inventario o no se puede dar cuenta de ellos.</a:t>
            </a:r>
          </a:p>
          <a:p>
            <a:pPr marL="342900" lvl="0" indent="-342900" algn="just">
              <a:lnSpc>
                <a:spcPct val="107000"/>
              </a:lnSpc>
              <a:spcAft>
                <a:spcPts val="0"/>
              </a:spcAft>
              <a:buFont typeface="Calibri" panose="020F0502020204030204" pitchFamily="34" charset="0"/>
              <a:buChar char="-"/>
            </a:pPr>
            <a:r>
              <a:rPr lang="es-ES" b="1" dirty="0">
                <a:latin typeface="Calibri" panose="020F0502020204030204" pitchFamily="34" charset="0"/>
                <a:ea typeface="Calibri" panose="020F0502020204030204" pitchFamily="34" charset="0"/>
                <a:cs typeface="Times New Roman" panose="02020603050405020304" pitchFamily="18" charset="0"/>
              </a:rPr>
              <a:t>No hay recibos </a:t>
            </a:r>
            <a:r>
              <a:rPr lang="es-ES" dirty="0">
                <a:latin typeface="Calibri" panose="020F0502020204030204" pitchFamily="34" charset="0"/>
                <a:ea typeface="Calibri" panose="020F0502020204030204" pitchFamily="34" charset="0"/>
                <a:cs typeface="Times New Roman" panose="02020603050405020304" pitchFamily="18" charset="0"/>
              </a:rPr>
              <a:t>de los bienes o servicios facturados.</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a:t>
            </a:r>
            <a:r>
              <a:rPr lang="es-ES" b="1" dirty="0">
                <a:latin typeface="Calibri" panose="020F0502020204030204" pitchFamily="34" charset="0"/>
                <a:ea typeface="Calibri" panose="020F0502020204030204" pitchFamily="34" charset="0"/>
                <a:cs typeface="Times New Roman" panose="02020603050405020304" pitchFamily="18" charset="0"/>
              </a:rPr>
              <a:t>pedido</a:t>
            </a:r>
            <a:r>
              <a:rPr lang="es-ES" dirty="0">
                <a:latin typeface="Calibri" panose="020F0502020204030204" pitchFamily="34" charset="0"/>
                <a:ea typeface="Calibri" panose="020F0502020204030204" pitchFamily="34" charset="0"/>
                <a:cs typeface="Times New Roman" panose="02020603050405020304" pitchFamily="18" charset="0"/>
              </a:rPr>
              <a:t> de los bienes o servicios facturados es </a:t>
            </a:r>
            <a:r>
              <a:rPr lang="es-ES" b="1" dirty="0">
                <a:latin typeface="Calibri" panose="020F0502020204030204" pitchFamily="34" charset="0"/>
                <a:ea typeface="Calibri" panose="020F0502020204030204" pitchFamily="34" charset="0"/>
                <a:cs typeface="Times New Roman" panose="02020603050405020304" pitchFamily="18" charset="0"/>
              </a:rPr>
              <a:t>dudoso o no existe</a:t>
            </a:r>
            <a:r>
              <a:rPr lang="es-E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Los </a:t>
            </a:r>
            <a:r>
              <a:rPr lang="es-ES" b="1" dirty="0">
                <a:latin typeface="Calibri" panose="020F0502020204030204" pitchFamily="34" charset="0"/>
                <a:ea typeface="Calibri" panose="020F0502020204030204" pitchFamily="34" charset="0"/>
                <a:cs typeface="Times New Roman" panose="02020603050405020304" pitchFamily="18" charset="0"/>
              </a:rPr>
              <a:t>registros del </a:t>
            </a:r>
            <a:r>
              <a:rPr lang="es-ES" dirty="0">
                <a:latin typeface="Calibri" panose="020F0502020204030204" pitchFamily="34" charset="0"/>
                <a:ea typeface="Calibri" panose="020F0502020204030204" pitchFamily="34" charset="0"/>
                <a:cs typeface="Times New Roman" panose="02020603050405020304" pitchFamily="18" charset="0"/>
              </a:rPr>
              <a:t>contratista no recogen que el trabajo se haya realizado o que se haya incurrido en los costes necesarios.</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Los </a:t>
            </a:r>
            <a:r>
              <a:rPr lang="es-ES" b="1" dirty="0">
                <a:latin typeface="Calibri" panose="020F0502020204030204" pitchFamily="34" charset="0"/>
                <a:ea typeface="Calibri" panose="020F0502020204030204" pitchFamily="34" charset="0"/>
                <a:cs typeface="Times New Roman" panose="02020603050405020304" pitchFamily="18" charset="0"/>
              </a:rPr>
              <a:t>precios, importes, descripciones de artículos o condiciones son excesivos </a:t>
            </a:r>
            <a:r>
              <a:rPr lang="es-ES" dirty="0">
                <a:latin typeface="Calibri" panose="020F0502020204030204" pitchFamily="34" charset="0"/>
                <a:ea typeface="Calibri" panose="020F0502020204030204" pitchFamily="34" charset="0"/>
                <a:cs typeface="Times New Roman" panose="02020603050405020304" pitchFamily="18" charset="0"/>
              </a:rPr>
              <a:t>o no coinciden con los del objeto del contrato, el pedido, el registro de recibos, el inventario o los registros de uso.</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Existen </a:t>
            </a:r>
            <a:r>
              <a:rPr lang="es-ES" b="1" dirty="0">
                <a:latin typeface="Calibri" panose="020F0502020204030204" pitchFamily="34" charset="0"/>
                <a:ea typeface="Calibri" panose="020F0502020204030204" pitchFamily="34" charset="0"/>
                <a:cs typeface="Times New Roman" panose="02020603050405020304" pitchFamily="18" charset="0"/>
              </a:rPr>
              <a:t>múltiples facturas con el mismo importe</a:t>
            </a:r>
            <a:r>
              <a:rPr lang="es-ES" dirty="0">
                <a:latin typeface="Calibri" panose="020F0502020204030204" pitchFamily="34" charset="0"/>
                <a:ea typeface="Calibri" panose="020F0502020204030204" pitchFamily="34" charset="0"/>
                <a:cs typeface="Times New Roman" panose="02020603050405020304" pitchFamily="18" charset="0"/>
              </a:rPr>
              <a:t>, el mismo número de factura, la misma fecha, etc.</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Se han hecho </a:t>
            </a:r>
            <a:r>
              <a:rPr lang="es-ES" b="1" dirty="0">
                <a:latin typeface="Calibri" panose="020F0502020204030204" pitchFamily="34" charset="0"/>
                <a:ea typeface="Calibri" panose="020F0502020204030204" pitchFamily="34" charset="0"/>
                <a:cs typeface="Times New Roman" panose="02020603050405020304" pitchFamily="18" charset="0"/>
              </a:rPr>
              <a:t>subcontrataciones en cascada</a:t>
            </a:r>
            <a:r>
              <a:rPr lang="es-E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Se han realizado </a:t>
            </a:r>
            <a:r>
              <a:rPr lang="es-ES" b="1" dirty="0">
                <a:latin typeface="Calibri" panose="020F0502020204030204" pitchFamily="34" charset="0"/>
                <a:ea typeface="Calibri" panose="020F0502020204030204" pitchFamily="34" charset="0"/>
                <a:cs typeface="Times New Roman" panose="02020603050405020304" pitchFamily="18" charset="0"/>
              </a:rPr>
              <a:t>pagos en efectivo</a:t>
            </a:r>
            <a:r>
              <a:rPr lang="es-E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Se han realizado </a:t>
            </a:r>
            <a:r>
              <a:rPr lang="es-ES" b="1" dirty="0">
                <a:latin typeface="Calibri" panose="020F0502020204030204" pitchFamily="34" charset="0"/>
                <a:ea typeface="Calibri" panose="020F0502020204030204" pitchFamily="34" charset="0"/>
                <a:cs typeface="Times New Roman" panose="02020603050405020304" pitchFamily="18" charset="0"/>
              </a:rPr>
              <a:t>pagos a empresas inscritas en paraísos fiscales</a:t>
            </a:r>
            <a:r>
              <a:rPr lang="es-ES"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3" name="Picture 4" descr="Resultado de imagen de logo AUREN">
            <a:extLst>
              <a:ext uri="{FF2B5EF4-FFF2-40B4-BE49-F238E27FC236}">
                <a16:creationId xmlns:a16="http://schemas.microsoft.com/office/drawing/2014/main" id="{6F3A6E93-FB5D-4A76-99A6-24B48F99F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25C9C992-664B-4E2F-B4F9-5C053D0BA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2" name="Imagen 11">
            <a:extLst>
              <a:ext uri="{FF2B5EF4-FFF2-40B4-BE49-F238E27FC236}">
                <a16:creationId xmlns:a16="http://schemas.microsoft.com/office/drawing/2014/main" id="{E7094CE0-93D7-4D0B-BE7B-6B3BBC751306}"/>
              </a:ext>
            </a:extLst>
          </p:cNvPr>
          <p:cNvPicPr/>
          <p:nvPr/>
        </p:nvPicPr>
        <p:blipFill>
          <a:blip r:embed="rId5">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5" name="Imagen 14">
            <a:extLst>
              <a:ext uri="{FF2B5EF4-FFF2-40B4-BE49-F238E27FC236}">
                <a16:creationId xmlns:a16="http://schemas.microsoft.com/office/drawing/2014/main" id="{EAFBC7D4-1FFB-4FA7-BD6E-3E5DF1F9B148}"/>
              </a:ext>
            </a:extLst>
          </p:cNvPr>
          <p:cNvPicPr/>
          <p:nvPr/>
        </p:nvPicPr>
        <p:blipFill>
          <a:blip r:embed="rId6">
            <a:extLst>
              <a:ext uri="{28A0092B-C50C-407E-A947-70E740481C1C}">
                <a14:useLocalDpi xmlns:a14="http://schemas.microsoft.com/office/drawing/2010/main" val="0"/>
              </a:ext>
            </a:extLst>
          </a:blip>
          <a:stretch>
            <a:fillRect/>
          </a:stretch>
        </p:blipFill>
        <p:spPr>
          <a:xfrm>
            <a:off x="4245198" y="1050483"/>
            <a:ext cx="2924228" cy="630625"/>
          </a:xfrm>
          <a:prstGeom prst="rect">
            <a:avLst/>
          </a:prstGeom>
        </p:spPr>
      </p:pic>
    </p:spTree>
    <p:extLst>
      <p:ext uri="{BB962C8B-B14F-4D97-AF65-F5344CB8AC3E}">
        <p14:creationId xmlns:p14="http://schemas.microsoft.com/office/powerpoint/2010/main" val="2000486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81108"/>
            <a:ext cx="10515600" cy="412387"/>
          </a:xfrm>
        </p:spPr>
        <p:txBody>
          <a:bodyPr vert="horz" lIns="91440" tIns="45720" rIns="91440" bIns="45720" rtlCol="0" anchor="ctr">
            <a:normAutofit/>
          </a:bodyPr>
          <a:lstStyle/>
          <a:p>
            <a:r>
              <a:rPr lang="es-ES" sz="2000" b="1" dirty="0">
                <a:solidFill>
                  <a:schemeClr val="accent1">
                    <a:lumMod val="50000"/>
                  </a:schemeClr>
                </a:solidFill>
                <a:latin typeface="Berlin Sans FB Demi" panose="020E0802020502020306" pitchFamily="34" charset="0"/>
              </a:rPr>
              <a:t>FALTA DE ENTREGA O SUSTITUCIÓN DE PRODUCTOS</a:t>
            </a:r>
          </a:p>
        </p:txBody>
      </p:sp>
      <p:sp>
        <p:nvSpPr>
          <p:cNvPr id="4" name="Rectángulo 3"/>
          <p:cNvSpPr/>
          <p:nvPr/>
        </p:nvSpPr>
        <p:spPr>
          <a:xfrm>
            <a:off x="550260" y="2444897"/>
            <a:ext cx="11091479" cy="3648691"/>
          </a:xfrm>
          <a:prstGeom prst="rect">
            <a:avLst/>
          </a:prstGeom>
        </p:spPr>
        <p:txBody>
          <a:bodyPr wrap="square">
            <a:spAutoFit/>
          </a:bodyPr>
          <a:lstStyle/>
          <a:p>
            <a:pPr algn="just">
              <a:lnSpc>
                <a:spcPct val="107000"/>
              </a:lnSpc>
              <a:spcBef>
                <a:spcPts val="200"/>
              </a:spcBef>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Indicadores de fraude:</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Se usan </a:t>
            </a:r>
            <a:r>
              <a:rPr lang="es-ES" b="1" dirty="0">
                <a:latin typeface="Calibri" panose="020F0502020204030204" pitchFamily="34" charset="0"/>
                <a:ea typeface="Calibri" panose="020F0502020204030204" pitchFamily="34" charset="0"/>
                <a:cs typeface="Times New Roman" panose="02020603050405020304" pitchFamily="18" charset="0"/>
              </a:rPr>
              <a:t>embalajes no habituales o genéricos</a:t>
            </a:r>
            <a:r>
              <a:rPr lang="es-ES" dirty="0">
                <a:latin typeface="Calibri" panose="020F0502020204030204" pitchFamily="34" charset="0"/>
                <a:ea typeface="Calibri" panose="020F0502020204030204" pitchFamily="34" charset="0"/>
                <a:cs typeface="Times New Roman" panose="02020603050405020304" pitchFamily="18" charset="0"/>
              </a:rPr>
              <a:t>: envoltorio, colores o dibujo diferentes de los habituales.</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aspecto esperado </a:t>
            </a:r>
            <a:r>
              <a:rPr lang="es-ES" b="1" dirty="0">
                <a:latin typeface="Calibri" panose="020F0502020204030204" pitchFamily="34" charset="0"/>
                <a:ea typeface="Calibri" panose="020F0502020204030204" pitchFamily="34" charset="0"/>
                <a:cs typeface="Times New Roman" panose="02020603050405020304" pitchFamily="18" charset="0"/>
              </a:rPr>
              <a:t>no coincide</a:t>
            </a:r>
            <a:r>
              <a:rPr lang="es-ES" dirty="0">
                <a:latin typeface="Calibri" panose="020F0502020204030204" pitchFamily="34" charset="0"/>
                <a:ea typeface="Calibri" panose="020F0502020204030204" pitchFamily="34" charset="0"/>
                <a:cs typeface="Times New Roman" panose="02020603050405020304" pitchFamily="18" charset="0"/>
              </a:rPr>
              <a:t> con el real.</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Existen </a:t>
            </a:r>
            <a:r>
              <a:rPr lang="es-ES" b="1" dirty="0">
                <a:latin typeface="Calibri" panose="020F0502020204030204" pitchFamily="34" charset="0"/>
                <a:ea typeface="Calibri" panose="020F0502020204030204" pitchFamily="34" charset="0"/>
                <a:cs typeface="Times New Roman" panose="02020603050405020304" pitchFamily="18" charset="0"/>
              </a:rPr>
              <a:t>diferencias entre los números de identificación de los productos y los publicados</a:t>
            </a:r>
            <a:r>
              <a:rPr lang="es-ES" dirty="0">
                <a:latin typeface="Calibri" panose="020F0502020204030204" pitchFamily="34" charset="0"/>
                <a:ea typeface="Calibri" panose="020F0502020204030204" pitchFamily="34" charset="0"/>
                <a:cs typeface="Times New Roman" panose="02020603050405020304" pitchFamily="18" charset="0"/>
              </a:rPr>
              <a:t>, los que constan en el catálogo o el sistema de numeración.</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número de </a:t>
            </a:r>
            <a:r>
              <a:rPr lang="es-ES" b="1" dirty="0">
                <a:latin typeface="Calibri" panose="020F0502020204030204" pitchFamily="34" charset="0"/>
                <a:ea typeface="Calibri" panose="020F0502020204030204" pitchFamily="34" charset="0"/>
                <a:cs typeface="Times New Roman" panose="02020603050405020304" pitchFamily="18" charset="0"/>
              </a:rPr>
              <a:t>fallos detectados </a:t>
            </a:r>
            <a:r>
              <a:rPr lang="es-ES" dirty="0">
                <a:latin typeface="Calibri" panose="020F0502020204030204" pitchFamily="34" charset="0"/>
                <a:ea typeface="Calibri" panose="020F0502020204030204" pitchFamily="34" charset="0"/>
                <a:cs typeface="Times New Roman" panose="02020603050405020304" pitchFamily="18" charset="0"/>
              </a:rPr>
              <a:t>en las pruebas o de funcionamiento es superior a la media, son necesarios recambios tempranos o los costes de mantenimiento o reparación son elevados.</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Los certificados de cumplimiento están firmados por una </a:t>
            </a:r>
            <a:r>
              <a:rPr lang="es-ES" b="1" dirty="0">
                <a:latin typeface="Calibri" panose="020F0502020204030204" pitchFamily="34" charset="0"/>
                <a:ea typeface="Calibri" panose="020F0502020204030204" pitchFamily="34" charset="0"/>
                <a:cs typeface="Times New Roman" panose="02020603050405020304" pitchFamily="18" charset="0"/>
              </a:rPr>
              <a:t>persona no cualificada o no certificada</a:t>
            </a:r>
            <a:r>
              <a:rPr lang="es-E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Existe una </a:t>
            </a:r>
            <a:r>
              <a:rPr lang="es-ES" b="1" dirty="0">
                <a:latin typeface="Calibri" panose="020F0502020204030204" pitchFamily="34" charset="0"/>
                <a:ea typeface="Calibri" panose="020F0502020204030204" pitchFamily="34" charset="0"/>
                <a:cs typeface="Times New Roman" panose="02020603050405020304" pitchFamily="18" charset="0"/>
              </a:rPr>
              <a:t>diferencia significativa entre los costes estimados y los costes reales </a:t>
            </a:r>
            <a:r>
              <a:rPr lang="es-ES" dirty="0">
                <a:latin typeface="Calibri" panose="020F0502020204030204" pitchFamily="34" charset="0"/>
                <a:ea typeface="Calibri" panose="020F0502020204030204" pitchFamily="34" charset="0"/>
                <a:cs typeface="Times New Roman" panose="02020603050405020304" pitchFamily="18" charset="0"/>
              </a:rPr>
              <a:t>de los materiales.</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El contratista se retrasa, pero </a:t>
            </a:r>
            <a:r>
              <a:rPr lang="es-ES" b="1" dirty="0">
                <a:latin typeface="Calibri" panose="020F0502020204030204" pitchFamily="34" charset="0"/>
                <a:ea typeface="Calibri" panose="020F0502020204030204" pitchFamily="34" charset="0"/>
                <a:cs typeface="Times New Roman" panose="02020603050405020304" pitchFamily="18" charset="0"/>
              </a:rPr>
              <a:t>se recupera rápidamente</a:t>
            </a:r>
            <a:r>
              <a:rPr lang="es-ES"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spcAft>
                <a:spcPts val="0"/>
              </a:spcAft>
              <a:buFont typeface="Calibri" panose="020F050202020403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Los </a:t>
            </a:r>
            <a:r>
              <a:rPr lang="es-ES" b="1" dirty="0">
                <a:latin typeface="Calibri" panose="020F0502020204030204" pitchFamily="34" charset="0"/>
                <a:ea typeface="Calibri" panose="020F0502020204030204" pitchFamily="34" charset="0"/>
                <a:cs typeface="Times New Roman" panose="02020603050405020304" pitchFamily="18" charset="0"/>
              </a:rPr>
              <a:t>números de serie no son habituales, están borrados</a:t>
            </a:r>
            <a:r>
              <a:rPr lang="es-ES" dirty="0">
                <a:latin typeface="Calibri" panose="020F0502020204030204" pitchFamily="34" charset="0"/>
                <a:ea typeface="Calibri" panose="020F0502020204030204" pitchFamily="34" charset="0"/>
                <a:cs typeface="Times New Roman" panose="02020603050405020304" pitchFamily="18" charset="0"/>
              </a:rPr>
              <a:t> o </a:t>
            </a:r>
            <a:r>
              <a:rPr lang="es-ES" b="1" dirty="0">
                <a:latin typeface="Calibri" panose="020F0502020204030204" pitchFamily="34" charset="0"/>
                <a:ea typeface="Calibri" panose="020F0502020204030204" pitchFamily="34" charset="0"/>
                <a:cs typeface="Times New Roman" panose="02020603050405020304" pitchFamily="18" charset="0"/>
              </a:rPr>
              <a:t>no coinciden </a:t>
            </a:r>
            <a:r>
              <a:rPr lang="es-ES" dirty="0">
                <a:latin typeface="Calibri" panose="020F0502020204030204" pitchFamily="34" charset="0"/>
                <a:ea typeface="Calibri" panose="020F0502020204030204" pitchFamily="34" charset="0"/>
                <a:cs typeface="Times New Roman" panose="02020603050405020304" pitchFamily="18" charset="0"/>
              </a:rPr>
              <a:t>con el sistema de numeración legítimo del fabricante.</a:t>
            </a:r>
          </a:p>
        </p:txBody>
      </p:sp>
      <p:pic>
        <p:nvPicPr>
          <p:cNvPr id="13" name="Picture 4" descr="Resultado de imagen de logo AUREN">
            <a:extLst>
              <a:ext uri="{FF2B5EF4-FFF2-40B4-BE49-F238E27FC236}">
                <a16:creationId xmlns:a16="http://schemas.microsoft.com/office/drawing/2014/main" id="{C759C541-3E45-4522-B169-6A92C95E1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02" y="6270125"/>
            <a:ext cx="997884" cy="4978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84A4FEBC-CF7F-4CD9-B26B-F2A4F5531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669" y="1219199"/>
            <a:ext cx="1774995" cy="1651517"/>
          </a:xfrm>
          <a:prstGeom prst="rect">
            <a:avLst/>
          </a:prstGeom>
        </p:spPr>
      </p:pic>
      <p:pic>
        <p:nvPicPr>
          <p:cNvPr id="12" name="Imagen 11">
            <a:extLst>
              <a:ext uri="{FF2B5EF4-FFF2-40B4-BE49-F238E27FC236}">
                <a16:creationId xmlns:a16="http://schemas.microsoft.com/office/drawing/2014/main" id="{AF5B438C-9387-420F-A657-689EDC9FDCAB}"/>
              </a:ext>
            </a:extLst>
          </p:cNvPr>
          <p:cNvPicPr/>
          <p:nvPr/>
        </p:nvPicPr>
        <p:blipFill>
          <a:blip r:embed="rId5">
            <a:extLst>
              <a:ext uri="{28A0092B-C50C-407E-A947-70E740481C1C}">
                <a14:useLocalDpi xmlns:a14="http://schemas.microsoft.com/office/drawing/2010/main" val="0"/>
              </a:ext>
            </a:extLst>
          </a:blip>
          <a:stretch>
            <a:fillRect/>
          </a:stretch>
        </p:blipFill>
        <p:spPr>
          <a:xfrm>
            <a:off x="1188973" y="264191"/>
            <a:ext cx="1514471" cy="1086679"/>
          </a:xfrm>
          <a:prstGeom prst="rect">
            <a:avLst/>
          </a:prstGeom>
        </p:spPr>
      </p:pic>
      <p:pic>
        <p:nvPicPr>
          <p:cNvPr id="15" name="Imagen 14">
            <a:extLst>
              <a:ext uri="{FF2B5EF4-FFF2-40B4-BE49-F238E27FC236}">
                <a16:creationId xmlns:a16="http://schemas.microsoft.com/office/drawing/2014/main" id="{74CB0F4F-0BEC-40EE-95E6-DE2083D88EB8}"/>
              </a:ext>
            </a:extLst>
          </p:cNvPr>
          <p:cNvPicPr/>
          <p:nvPr/>
        </p:nvPicPr>
        <p:blipFill>
          <a:blip r:embed="rId6">
            <a:extLst>
              <a:ext uri="{28A0092B-C50C-407E-A947-70E740481C1C}">
                <a14:useLocalDpi xmlns:a14="http://schemas.microsoft.com/office/drawing/2010/main" val="0"/>
              </a:ext>
            </a:extLst>
          </a:blip>
          <a:stretch>
            <a:fillRect/>
          </a:stretch>
        </p:blipFill>
        <p:spPr>
          <a:xfrm>
            <a:off x="4324712" y="1050483"/>
            <a:ext cx="2924228" cy="630625"/>
          </a:xfrm>
          <a:prstGeom prst="rect">
            <a:avLst/>
          </a:prstGeom>
        </p:spPr>
      </p:pic>
    </p:spTree>
    <p:extLst>
      <p:ext uri="{BB962C8B-B14F-4D97-AF65-F5344CB8AC3E}">
        <p14:creationId xmlns:p14="http://schemas.microsoft.com/office/powerpoint/2010/main" val="1758135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99B6B4D-1DC7-48D0-AF35-0372D1FED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10" name="Marcador de contenido 2">
            <a:extLst>
              <a:ext uri="{FF2B5EF4-FFF2-40B4-BE49-F238E27FC236}">
                <a16:creationId xmlns:a16="http://schemas.microsoft.com/office/drawing/2014/main" id="{03742351-675E-46C3-8308-DF30938F2138}"/>
              </a:ext>
            </a:extLst>
          </p:cNvPr>
          <p:cNvSpPr>
            <a:spLocks noGrp="1"/>
          </p:cNvSpPr>
          <p:nvPr>
            <p:ph idx="1"/>
          </p:nvPr>
        </p:nvSpPr>
        <p:spPr>
          <a:xfrm>
            <a:off x="2439511" y="2504313"/>
            <a:ext cx="7312975" cy="1698269"/>
          </a:xfrm>
        </p:spPr>
        <p:txBody>
          <a:bodyPr>
            <a:normAutofit/>
          </a:bodyPr>
          <a:lstStyle/>
          <a:p>
            <a:pPr marL="0" indent="0" algn="ctr">
              <a:buNone/>
            </a:pPr>
            <a:r>
              <a:rPr lang="es-ES" sz="3500" b="1" dirty="0">
                <a:solidFill>
                  <a:schemeClr val="accent1">
                    <a:lumMod val="50000"/>
                  </a:schemeClr>
                </a:solidFill>
                <a:latin typeface="Arial" panose="020B0604020202020204" pitchFamily="34" charset="0"/>
                <a:cs typeface="Arial" panose="020B0604020202020204" pitchFamily="34" charset="0"/>
              </a:rPr>
              <a:t>GRACIAS POR SU ATENCIÓN</a:t>
            </a:r>
          </a:p>
        </p:txBody>
      </p:sp>
      <p:pic>
        <p:nvPicPr>
          <p:cNvPr id="3" name="Imagen 2">
            <a:extLst>
              <a:ext uri="{FF2B5EF4-FFF2-40B4-BE49-F238E27FC236}">
                <a16:creationId xmlns:a16="http://schemas.microsoft.com/office/drawing/2014/main" id="{D29FC0FE-DD0F-4595-BD1D-A7EA2EB43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922" y="3504552"/>
            <a:ext cx="2426152" cy="1848497"/>
          </a:xfrm>
          <a:prstGeom prst="rect">
            <a:avLst/>
          </a:prstGeom>
        </p:spPr>
      </p:pic>
      <p:sp>
        <p:nvSpPr>
          <p:cNvPr id="9" name="Marcador de contenido 2">
            <a:extLst>
              <a:ext uri="{FF2B5EF4-FFF2-40B4-BE49-F238E27FC236}">
                <a16:creationId xmlns:a16="http://schemas.microsoft.com/office/drawing/2014/main" id="{EBCCB030-5FAB-427D-9E8A-57CA8D068C0B}"/>
              </a:ext>
            </a:extLst>
          </p:cNvPr>
          <p:cNvSpPr txBox="1">
            <a:spLocks/>
          </p:cNvSpPr>
          <p:nvPr/>
        </p:nvSpPr>
        <p:spPr>
          <a:xfrm>
            <a:off x="2439511" y="5353049"/>
            <a:ext cx="7312975" cy="812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2000" b="1" dirty="0">
                <a:solidFill>
                  <a:schemeClr val="tx1">
                    <a:lumMod val="75000"/>
                    <a:lumOff val="25000"/>
                  </a:schemeClr>
                </a:solidFill>
                <a:latin typeface="Arial" panose="020B0604020202020204" pitchFamily="34" charset="0"/>
                <a:cs typeface="Arial" panose="020B0604020202020204" pitchFamily="34" charset="0"/>
              </a:rPr>
              <a:t>proyectos.europeos@mad.auren.es</a:t>
            </a:r>
          </a:p>
        </p:txBody>
      </p:sp>
      <p:pic>
        <p:nvPicPr>
          <p:cNvPr id="14" name="Imagen 13">
            <a:extLst>
              <a:ext uri="{FF2B5EF4-FFF2-40B4-BE49-F238E27FC236}">
                <a16:creationId xmlns:a16="http://schemas.microsoft.com/office/drawing/2014/main" id="{E12EFED1-6C91-4278-AEE0-430BEC0401EF}"/>
              </a:ext>
            </a:extLst>
          </p:cNvPr>
          <p:cNvPicPr/>
          <p:nvPr/>
        </p:nvPicPr>
        <p:blipFill>
          <a:blip r:embed="rId4">
            <a:extLst>
              <a:ext uri="{28A0092B-C50C-407E-A947-70E740481C1C}">
                <a14:useLocalDpi xmlns:a14="http://schemas.microsoft.com/office/drawing/2010/main" val="0"/>
              </a:ext>
            </a:extLst>
          </a:blip>
          <a:stretch>
            <a:fillRect/>
          </a:stretch>
        </p:blipFill>
        <p:spPr>
          <a:xfrm>
            <a:off x="1202225" y="316528"/>
            <a:ext cx="1514471" cy="1086679"/>
          </a:xfrm>
          <a:prstGeom prst="rect">
            <a:avLst/>
          </a:prstGeom>
        </p:spPr>
      </p:pic>
      <p:pic>
        <p:nvPicPr>
          <p:cNvPr id="15" name="Imagen 14">
            <a:extLst>
              <a:ext uri="{FF2B5EF4-FFF2-40B4-BE49-F238E27FC236}">
                <a16:creationId xmlns:a16="http://schemas.microsoft.com/office/drawing/2014/main" id="{1ACBB0BA-688D-4B94-9084-517D6C7760EF}"/>
              </a:ext>
            </a:extLst>
          </p:cNvPr>
          <p:cNvPicPr/>
          <p:nvPr/>
        </p:nvPicPr>
        <p:blipFill>
          <a:blip r:embed="rId5">
            <a:extLst>
              <a:ext uri="{28A0092B-C50C-407E-A947-70E740481C1C}">
                <a14:useLocalDpi xmlns:a14="http://schemas.microsoft.com/office/drawing/2010/main" val="0"/>
              </a:ext>
            </a:extLst>
          </a:blip>
          <a:stretch>
            <a:fillRect/>
          </a:stretch>
        </p:blipFill>
        <p:spPr>
          <a:xfrm>
            <a:off x="4510242" y="1184923"/>
            <a:ext cx="2924228" cy="630625"/>
          </a:xfrm>
          <a:prstGeom prst="rect">
            <a:avLst/>
          </a:prstGeom>
        </p:spPr>
      </p:pic>
    </p:spTree>
    <p:extLst>
      <p:ext uri="{BB962C8B-B14F-4D97-AF65-F5344CB8AC3E}">
        <p14:creationId xmlns:p14="http://schemas.microsoft.com/office/powerpoint/2010/main" val="32359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33916" y="3196605"/>
            <a:ext cx="10921199" cy="2602339"/>
          </a:xfrm>
        </p:spPr>
        <p:txBody>
          <a:bodyPr>
            <a:noAutofit/>
          </a:bodyPr>
          <a:lstStyle/>
          <a:p>
            <a:pPr marL="0" indent="0" algn="just">
              <a:lnSpc>
                <a:spcPct val="110000"/>
              </a:lnSpc>
              <a:spcBef>
                <a:spcPts val="300"/>
              </a:spcBef>
              <a:buNone/>
            </a:pPr>
            <a:r>
              <a:rPr lang="es-ES" sz="2400" b="1" dirty="0">
                <a:solidFill>
                  <a:schemeClr val="accent1">
                    <a:lumMod val="50000"/>
                  </a:schemeClr>
                </a:solidFill>
              </a:rPr>
              <a:t>FRAUDE INTERNO</a:t>
            </a:r>
            <a:r>
              <a:rPr lang="es-ES" sz="1500" dirty="0">
                <a:solidFill>
                  <a:schemeClr val="accent6">
                    <a:lumMod val="75000"/>
                  </a:schemeClr>
                </a:solidFill>
              </a:rPr>
              <a:t>. </a:t>
            </a:r>
            <a:r>
              <a:rPr lang="es-ES" sz="1800" b="1" dirty="0">
                <a:solidFill>
                  <a:schemeClr val="tx1">
                    <a:lumMod val="65000"/>
                    <a:lumOff val="35000"/>
                  </a:schemeClr>
                </a:solidFill>
              </a:rPr>
              <a:t>Cometido por las propias personas de la organización. Esto puede ser </a:t>
            </a:r>
            <a:r>
              <a:rPr lang="es-ES" sz="1800" b="1" dirty="0">
                <a:solidFill>
                  <a:srgbClr val="FF0000"/>
                </a:solidFill>
              </a:rPr>
              <a:t>muy grave </a:t>
            </a:r>
            <a:r>
              <a:rPr lang="es-ES" sz="1800" b="1" dirty="0">
                <a:solidFill>
                  <a:schemeClr val="tx1">
                    <a:lumMod val="65000"/>
                    <a:lumOff val="35000"/>
                  </a:schemeClr>
                </a:solidFill>
              </a:rPr>
              <a:t>ya que conocen muy bien la organización y los controles implantados en la misma.</a:t>
            </a:r>
          </a:p>
          <a:p>
            <a:pPr marL="0" indent="0" algn="just">
              <a:lnSpc>
                <a:spcPct val="110000"/>
              </a:lnSpc>
              <a:spcBef>
                <a:spcPts val="300"/>
              </a:spcBef>
              <a:buNone/>
            </a:pPr>
            <a:endParaRPr lang="es-ES" sz="1500" dirty="0">
              <a:solidFill>
                <a:schemeClr val="tx1">
                  <a:lumMod val="75000"/>
                  <a:lumOff val="25000"/>
                </a:schemeClr>
              </a:solidFill>
            </a:endParaRPr>
          </a:p>
          <a:p>
            <a:pPr marL="0" indent="0" algn="just">
              <a:lnSpc>
                <a:spcPct val="110000"/>
              </a:lnSpc>
              <a:spcBef>
                <a:spcPts val="300"/>
              </a:spcBef>
              <a:buNone/>
            </a:pPr>
            <a:r>
              <a:rPr lang="es-ES" sz="2400" b="1" dirty="0">
                <a:solidFill>
                  <a:schemeClr val="accent1">
                    <a:lumMod val="50000"/>
                  </a:schemeClr>
                </a:solidFill>
              </a:rPr>
              <a:t>FRAUDE POR COLUSIÓN</a:t>
            </a:r>
            <a:r>
              <a:rPr lang="es-ES" sz="1500" dirty="0">
                <a:solidFill>
                  <a:schemeClr val="tx1">
                    <a:lumMod val="75000"/>
                    <a:lumOff val="25000"/>
                  </a:schemeClr>
                </a:solidFill>
              </a:rPr>
              <a:t>. </a:t>
            </a:r>
            <a:r>
              <a:rPr lang="es-ES" sz="1800" b="1" dirty="0">
                <a:solidFill>
                  <a:schemeClr val="tx1">
                    <a:lumMod val="65000"/>
                    <a:lumOff val="35000"/>
                  </a:schemeClr>
                </a:solidFill>
              </a:rPr>
              <a:t>Es cometido por personas de la organización en asociación con personas externas.</a:t>
            </a:r>
          </a:p>
          <a:p>
            <a:pPr marL="0" indent="0" algn="just">
              <a:lnSpc>
                <a:spcPct val="110000"/>
              </a:lnSpc>
              <a:spcBef>
                <a:spcPts val="300"/>
              </a:spcBef>
              <a:buNone/>
            </a:pPr>
            <a:endParaRPr lang="es-ES" sz="1500" dirty="0">
              <a:solidFill>
                <a:schemeClr val="tx1">
                  <a:lumMod val="75000"/>
                  <a:lumOff val="25000"/>
                </a:schemeClr>
              </a:solidFill>
            </a:endParaRPr>
          </a:p>
          <a:p>
            <a:pPr marL="0" indent="0" algn="just">
              <a:lnSpc>
                <a:spcPct val="110000"/>
              </a:lnSpc>
              <a:spcBef>
                <a:spcPts val="300"/>
              </a:spcBef>
              <a:buNone/>
            </a:pPr>
            <a:r>
              <a:rPr lang="es-ES" sz="2400" b="1" dirty="0">
                <a:solidFill>
                  <a:schemeClr val="accent1">
                    <a:lumMod val="50000"/>
                  </a:schemeClr>
                </a:solidFill>
              </a:rPr>
              <a:t>FRAUDE EXTERNO</a:t>
            </a:r>
            <a:r>
              <a:rPr lang="es-ES" sz="1500" dirty="0">
                <a:solidFill>
                  <a:schemeClr val="tx1">
                    <a:lumMod val="75000"/>
                    <a:lumOff val="25000"/>
                  </a:schemeClr>
                </a:solidFill>
              </a:rPr>
              <a:t>. </a:t>
            </a:r>
            <a:r>
              <a:rPr lang="es-ES" sz="1800" b="1" dirty="0">
                <a:solidFill>
                  <a:schemeClr val="tx1">
                    <a:lumMod val="65000"/>
                    <a:lumOff val="35000"/>
                  </a:schemeClr>
                </a:solidFill>
              </a:rPr>
              <a:t>Cometido por personas externas a la organización.</a:t>
            </a:r>
            <a:endParaRPr lang="es-ES" sz="1500" b="1" dirty="0">
              <a:solidFill>
                <a:schemeClr val="tx1">
                  <a:lumMod val="65000"/>
                  <a:lumOff val="35000"/>
                </a:schemeClr>
              </a:solidFill>
            </a:endParaRPr>
          </a:p>
        </p:txBody>
      </p:sp>
      <p:pic>
        <p:nvPicPr>
          <p:cNvPr id="18" name="Picture 4" descr="Resultado de imagen de logo AUREN">
            <a:extLst>
              <a:ext uri="{FF2B5EF4-FFF2-40B4-BE49-F238E27FC236}">
                <a16:creationId xmlns:a16="http://schemas.microsoft.com/office/drawing/2014/main" id="{33E61DB1-8922-48FD-AA4A-2D822E751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002" y="6237125"/>
            <a:ext cx="1064030" cy="5308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A5E96F6D-96E3-43A9-BFDA-5F25873B6727}"/>
              </a:ext>
            </a:extLst>
          </p:cNvPr>
          <p:cNvSpPr/>
          <p:nvPr/>
        </p:nvSpPr>
        <p:spPr>
          <a:xfrm>
            <a:off x="606935" y="2102448"/>
            <a:ext cx="8401162" cy="730870"/>
          </a:xfrm>
          <a:prstGeom prst="round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solidFill>
                  <a:schemeClr val="tx1">
                    <a:lumMod val="65000"/>
                    <a:lumOff val="35000"/>
                  </a:schemeClr>
                </a:solidFill>
              </a:rPr>
              <a:t>En función de su origen, podemos diferenciar TRES tipos de fraude:</a:t>
            </a:r>
          </a:p>
        </p:txBody>
      </p:sp>
      <p:pic>
        <p:nvPicPr>
          <p:cNvPr id="27" name="Imagen 26">
            <a:extLst>
              <a:ext uri="{FF2B5EF4-FFF2-40B4-BE49-F238E27FC236}">
                <a16:creationId xmlns:a16="http://schemas.microsoft.com/office/drawing/2014/main" id="{97E88D98-C44A-4F57-B02F-DF4C46E06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32" name="Título 1">
            <a:extLst>
              <a:ext uri="{FF2B5EF4-FFF2-40B4-BE49-F238E27FC236}">
                <a16:creationId xmlns:a16="http://schemas.microsoft.com/office/drawing/2014/main" id="{E1C40461-FA3A-4204-9DC1-66763405D2E0}"/>
              </a:ext>
            </a:extLst>
          </p:cNvPr>
          <p:cNvSpPr>
            <a:spLocks noGrp="1"/>
          </p:cNvSpPr>
          <p:nvPr>
            <p:ph type="title"/>
          </p:nvPr>
        </p:nvSpPr>
        <p:spPr>
          <a:xfrm>
            <a:off x="606935" y="1847795"/>
            <a:ext cx="10515600" cy="404896"/>
          </a:xfrm>
        </p:spPr>
        <p:txBody>
          <a:bodyPr>
            <a:noAutofit/>
          </a:bodyPr>
          <a:lstStyle/>
          <a:p>
            <a:r>
              <a:rPr lang="es-ES" sz="2000" b="1" dirty="0">
                <a:solidFill>
                  <a:schemeClr val="accent1">
                    <a:lumMod val="50000"/>
                  </a:schemeClr>
                </a:solidFill>
                <a:latin typeface="Berlin Sans FB Demi" panose="020E0802020502020306" pitchFamily="34" charset="0"/>
              </a:rPr>
              <a:t>TIPOS DE FRAUDE</a:t>
            </a:r>
          </a:p>
        </p:txBody>
      </p:sp>
      <p:pic>
        <p:nvPicPr>
          <p:cNvPr id="4" name="Imagen 3">
            <a:extLst>
              <a:ext uri="{FF2B5EF4-FFF2-40B4-BE49-F238E27FC236}">
                <a16:creationId xmlns:a16="http://schemas.microsoft.com/office/drawing/2014/main" id="{CB771ADF-5F7B-4DAF-8F50-DDFA758A8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85" y="3088349"/>
            <a:ext cx="546437" cy="546437"/>
          </a:xfrm>
          <a:prstGeom prst="rect">
            <a:avLst/>
          </a:prstGeom>
        </p:spPr>
      </p:pic>
      <p:pic>
        <p:nvPicPr>
          <p:cNvPr id="22" name="Imagen 21">
            <a:extLst>
              <a:ext uri="{FF2B5EF4-FFF2-40B4-BE49-F238E27FC236}">
                <a16:creationId xmlns:a16="http://schemas.microsoft.com/office/drawing/2014/main" id="{861BFE16-5002-43A7-8C81-C6CC3EBEA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17" y="4138450"/>
            <a:ext cx="546437" cy="546437"/>
          </a:xfrm>
          <a:prstGeom prst="rect">
            <a:avLst/>
          </a:prstGeom>
        </p:spPr>
      </p:pic>
      <p:pic>
        <p:nvPicPr>
          <p:cNvPr id="29" name="Imagen 28">
            <a:extLst>
              <a:ext uri="{FF2B5EF4-FFF2-40B4-BE49-F238E27FC236}">
                <a16:creationId xmlns:a16="http://schemas.microsoft.com/office/drawing/2014/main" id="{1ED4E3D3-C143-4F60-9711-68443E335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85" y="5188551"/>
            <a:ext cx="546437" cy="546437"/>
          </a:xfrm>
          <a:prstGeom prst="rect">
            <a:avLst/>
          </a:prstGeom>
        </p:spPr>
      </p:pic>
      <p:pic>
        <p:nvPicPr>
          <p:cNvPr id="15" name="Imagen 14">
            <a:extLst>
              <a:ext uri="{FF2B5EF4-FFF2-40B4-BE49-F238E27FC236}">
                <a16:creationId xmlns:a16="http://schemas.microsoft.com/office/drawing/2014/main" id="{A09C2187-9193-424D-BF76-05B6EFC3B968}"/>
              </a:ext>
            </a:extLst>
          </p:cNvPr>
          <p:cNvPicPr/>
          <p:nvPr/>
        </p:nvPicPr>
        <p:blipFill>
          <a:blip r:embed="rId5">
            <a:extLst>
              <a:ext uri="{28A0092B-C50C-407E-A947-70E740481C1C}">
                <a14:useLocalDpi xmlns:a14="http://schemas.microsoft.com/office/drawing/2010/main" val="0"/>
              </a:ext>
            </a:extLst>
          </a:blip>
          <a:stretch>
            <a:fillRect/>
          </a:stretch>
        </p:blipFill>
        <p:spPr>
          <a:xfrm>
            <a:off x="1334747" y="231908"/>
            <a:ext cx="1514471" cy="1086679"/>
          </a:xfrm>
          <a:prstGeom prst="rect">
            <a:avLst/>
          </a:prstGeom>
        </p:spPr>
      </p:pic>
      <p:pic>
        <p:nvPicPr>
          <p:cNvPr id="16" name="Imagen 15">
            <a:extLst>
              <a:ext uri="{FF2B5EF4-FFF2-40B4-BE49-F238E27FC236}">
                <a16:creationId xmlns:a16="http://schemas.microsoft.com/office/drawing/2014/main" id="{4BB572F1-5E06-48E7-8402-2838C8502319}"/>
              </a:ext>
            </a:extLst>
          </p:cNvPr>
          <p:cNvPicPr/>
          <p:nvPr/>
        </p:nvPicPr>
        <p:blipFill>
          <a:blip r:embed="rId6">
            <a:extLst>
              <a:ext uri="{28A0092B-C50C-407E-A947-70E740481C1C}">
                <a14:useLocalDpi xmlns:a14="http://schemas.microsoft.com/office/drawing/2010/main" val="0"/>
              </a:ext>
            </a:extLst>
          </a:blip>
          <a:stretch>
            <a:fillRect/>
          </a:stretch>
        </p:blipFill>
        <p:spPr>
          <a:xfrm>
            <a:off x="4496990" y="1047632"/>
            <a:ext cx="2924228" cy="630625"/>
          </a:xfrm>
          <a:prstGeom prst="rect">
            <a:avLst/>
          </a:prstGeom>
        </p:spPr>
      </p:pic>
    </p:spTree>
    <p:extLst>
      <p:ext uri="{BB962C8B-B14F-4D97-AF65-F5344CB8AC3E}">
        <p14:creationId xmlns:p14="http://schemas.microsoft.com/office/powerpoint/2010/main" val="370001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5930" y="1695136"/>
            <a:ext cx="10515600" cy="564415"/>
          </a:xfrm>
        </p:spPr>
        <p:txBody>
          <a:bodyPr>
            <a:normAutofit/>
          </a:bodyPr>
          <a:lstStyle/>
          <a:p>
            <a:r>
              <a:rPr lang="es-ES" sz="2000" b="1" dirty="0">
                <a:solidFill>
                  <a:schemeClr val="accent1">
                    <a:lumMod val="50000"/>
                  </a:schemeClr>
                </a:solidFill>
                <a:latin typeface="Berlin Sans FB Demi" panose="020E0802020502020306" pitchFamily="34" charset="0"/>
              </a:rPr>
              <a:t>IMPORTANCIA DE PREVENIR EL FRAUDE</a:t>
            </a:r>
          </a:p>
        </p:txBody>
      </p:sp>
      <p:sp>
        <p:nvSpPr>
          <p:cNvPr id="3" name="Marcador de contenido 2"/>
          <p:cNvSpPr>
            <a:spLocks noGrp="1"/>
          </p:cNvSpPr>
          <p:nvPr>
            <p:ph idx="1"/>
          </p:nvPr>
        </p:nvSpPr>
        <p:spPr>
          <a:xfrm>
            <a:off x="605930" y="2199657"/>
            <a:ext cx="10658287" cy="3950558"/>
          </a:xfrm>
        </p:spPr>
        <p:txBody>
          <a:bodyPr>
            <a:normAutofit/>
          </a:bodyPr>
          <a:lstStyle/>
          <a:p>
            <a:pPr algn="just">
              <a:lnSpc>
                <a:spcPct val="108000"/>
              </a:lnSpc>
              <a:spcAft>
                <a:spcPts val="300"/>
              </a:spcAft>
            </a:pPr>
            <a:r>
              <a:rPr lang="es-ES" sz="2000" b="1" dirty="0">
                <a:solidFill>
                  <a:schemeClr val="tx1">
                    <a:lumMod val="65000"/>
                    <a:lumOff val="35000"/>
                  </a:schemeClr>
                </a:solidFill>
              </a:rPr>
              <a:t>El  término «fraude»  se  utiliza  para  describir  una  </a:t>
            </a:r>
            <a:r>
              <a:rPr lang="es-ES" sz="2400" b="1" dirty="0">
                <a:solidFill>
                  <a:srgbClr val="F6960A"/>
                </a:solidFill>
              </a:rPr>
              <a:t>gran  variedad  de  comportamientos faltos de ética</a:t>
            </a:r>
            <a:r>
              <a:rPr lang="es-ES" sz="2000" b="1" dirty="0">
                <a:solidFill>
                  <a:schemeClr val="tx1">
                    <a:lumMod val="65000"/>
                    <a:lumOff val="35000"/>
                  </a:schemeClr>
                </a:solidFill>
              </a:rPr>
              <a:t>, como el robo, la corrupción, el desfalco, el soborno, la falsificación, la representación errónea, la colusión, el blanqueo de capitales y la ocultación de hechos.</a:t>
            </a:r>
          </a:p>
          <a:p>
            <a:pPr algn="just">
              <a:lnSpc>
                <a:spcPct val="108000"/>
              </a:lnSpc>
              <a:spcAft>
                <a:spcPts val="300"/>
              </a:spcAft>
            </a:pPr>
            <a:r>
              <a:rPr lang="es-ES" sz="2000" b="1" dirty="0">
                <a:solidFill>
                  <a:schemeClr val="tx1">
                    <a:lumMod val="65000"/>
                    <a:lumOff val="35000"/>
                  </a:schemeClr>
                </a:solidFill>
              </a:rPr>
              <a:t>La acciones fraudulentas tienen</a:t>
            </a:r>
            <a:r>
              <a:rPr lang="es-ES" sz="2000" b="1" dirty="0">
                <a:solidFill>
                  <a:srgbClr val="002060"/>
                </a:solidFill>
              </a:rPr>
              <a:t> </a:t>
            </a:r>
            <a:r>
              <a:rPr lang="es-ES" sz="2400" b="1" dirty="0">
                <a:solidFill>
                  <a:srgbClr val="F6960A"/>
                </a:solidFill>
              </a:rPr>
              <a:t>consecuencias</a:t>
            </a:r>
            <a:r>
              <a:rPr lang="es-ES" sz="2400" b="1" dirty="0"/>
              <a:t> </a:t>
            </a:r>
            <a:r>
              <a:rPr lang="es-ES" sz="2000" b="1" dirty="0">
                <a:solidFill>
                  <a:schemeClr val="tx1">
                    <a:lumMod val="65000"/>
                    <a:lumOff val="35000"/>
                  </a:schemeClr>
                </a:solidFill>
              </a:rPr>
              <a:t>jurídicas y financieras. Además, perjudica la reputación del Ayuntamiento.</a:t>
            </a:r>
            <a:endParaRPr lang="es-ES" sz="2400" b="1" dirty="0">
              <a:solidFill>
                <a:schemeClr val="tx1">
                  <a:lumMod val="65000"/>
                  <a:lumOff val="35000"/>
                </a:schemeClr>
              </a:solidFill>
            </a:endParaRPr>
          </a:p>
          <a:p>
            <a:pPr algn="just">
              <a:lnSpc>
                <a:spcPct val="108000"/>
              </a:lnSpc>
              <a:spcAft>
                <a:spcPts val="300"/>
              </a:spcAft>
            </a:pPr>
            <a:r>
              <a:rPr lang="es-ES" sz="2000" b="1" dirty="0">
                <a:solidFill>
                  <a:schemeClr val="tx1">
                    <a:lumMod val="65000"/>
                    <a:lumOff val="35000"/>
                  </a:schemeClr>
                </a:solidFill>
              </a:rPr>
              <a:t>Abordar el fraude, sus causas y sus consecuencias, constituye un </a:t>
            </a:r>
            <a:r>
              <a:rPr lang="es-ES" sz="2400" b="1" dirty="0">
                <a:solidFill>
                  <a:srgbClr val="F6960A"/>
                </a:solidFill>
              </a:rPr>
              <a:t>reto importante </a:t>
            </a:r>
            <a:r>
              <a:rPr lang="es-ES" sz="2000" b="1" dirty="0">
                <a:solidFill>
                  <a:schemeClr val="tx1">
                    <a:lumMod val="65000"/>
                    <a:lumOff val="35000"/>
                  </a:schemeClr>
                </a:solidFill>
              </a:rPr>
              <a:t>en  cualquier  tipo  de  gestión,  ya  que  el  fraude  está  diseñado  para  evitar  su  detección.</a:t>
            </a:r>
            <a:endParaRPr lang="es-ES" sz="2400" b="1" dirty="0">
              <a:solidFill>
                <a:schemeClr val="tx1">
                  <a:lumMod val="65000"/>
                  <a:lumOff val="35000"/>
                </a:schemeClr>
              </a:solidFill>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792" y="5493500"/>
            <a:ext cx="1631894" cy="1323866"/>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868" y="5586747"/>
            <a:ext cx="1038007" cy="1153021"/>
          </a:xfrm>
          <a:prstGeom prst="rect">
            <a:avLst/>
          </a:prstGeom>
        </p:spPr>
      </p:pic>
      <p:pic>
        <p:nvPicPr>
          <p:cNvPr id="20" name="Imagen 19">
            <a:extLst>
              <a:ext uri="{FF2B5EF4-FFF2-40B4-BE49-F238E27FC236}">
                <a16:creationId xmlns:a16="http://schemas.microsoft.com/office/drawing/2014/main" id="{4F438BA5-23A1-40CE-A518-483EF6FB8EF4}"/>
              </a:ext>
            </a:extLst>
          </p:cNvPr>
          <p:cNvPicPr>
            <a:picLocks noChangeAspect="1"/>
          </p:cNvPicPr>
          <p:nvPr/>
        </p:nvPicPr>
        <p:blipFill rotWithShape="1">
          <a:blip r:embed="rId4">
            <a:extLst>
              <a:ext uri="{28A0092B-C50C-407E-A947-70E740481C1C}">
                <a14:useLocalDpi xmlns:a14="http://schemas.microsoft.com/office/drawing/2010/main" val="0"/>
              </a:ext>
            </a:extLst>
          </a:blip>
          <a:srcRect t="22391" b="20218"/>
          <a:stretch/>
        </p:blipFill>
        <p:spPr>
          <a:xfrm>
            <a:off x="11014430" y="6295210"/>
            <a:ext cx="1038007" cy="453887"/>
          </a:xfrm>
          <a:prstGeom prst="rect">
            <a:avLst/>
          </a:prstGeom>
        </p:spPr>
      </p:pic>
      <p:pic>
        <p:nvPicPr>
          <p:cNvPr id="17" name="Imagen 16">
            <a:extLst>
              <a:ext uri="{FF2B5EF4-FFF2-40B4-BE49-F238E27FC236}">
                <a16:creationId xmlns:a16="http://schemas.microsoft.com/office/drawing/2014/main" id="{5CD31507-0EF0-4B43-9FB4-35FAB5D30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pic>
        <p:nvPicPr>
          <p:cNvPr id="15" name="Imagen 14">
            <a:extLst>
              <a:ext uri="{FF2B5EF4-FFF2-40B4-BE49-F238E27FC236}">
                <a16:creationId xmlns:a16="http://schemas.microsoft.com/office/drawing/2014/main" id="{7698C832-55E2-4D62-A773-E27AE77C6A81}"/>
              </a:ext>
            </a:extLst>
          </p:cNvPr>
          <p:cNvPicPr/>
          <p:nvPr/>
        </p:nvPicPr>
        <p:blipFill>
          <a:blip r:embed="rId6">
            <a:extLst>
              <a:ext uri="{28A0092B-C50C-407E-A947-70E740481C1C}">
                <a14:useLocalDpi xmlns:a14="http://schemas.microsoft.com/office/drawing/2010/main" val="0"/>
              </a:ext>
            </a:extLst>
          </a:blip>
          <a:stretch>
            <a:fillRect/>
          </a:stretch>
        </p:blipFill>
        <p:spPr>
          <a:xfrm>
            <a:off x="1360321" y="190101"/>
            <a:ext cx="1514471" cy="1086679"/>
          </a:xfrm>
          <a:prstGeom prst="rect">
            <a:avLst/>
          </a:prstGeom>
        </p:spPr>
      </p:pic>
      <p:pic>
        <p:nvPicPr>
          <p:cNvPr id="16" name="Imagen 15">
            <a:extLst>
              <a:ext uri="{FF2B5EF4-FFF2-40B4-BE49-F238E27FC236}">
                <a16:creationId xmlns:a16="http://schemas.microsoft.com/office/drawing/2014/main" id="{72A54449-7973-4F0D-86A3-878F1FC66E1C}"/>
              </a:ext>
            </a:extLst>
          </p:cNvPr>
          <p:cNvPicPr/>
          <p:nvPr/>
        </p:nvPicPr>
        <p:blipFill>
          <a:blip r:embed="rId7">
            <a:extLst>
              <a:ext uri="{28A0092B-C50C-407E-A947-70E740481C1C}">
                <a14:useLocalDpi xmlns:a14="http://schemas.microsoft.com/office/drawing/2010/main" val="0"/>
              </a:ext>
            </a:extLst>
          </a:blip>
          <a:stretch>
            <a:fillRect/>
          </a:stretch>
        </p:blipFill>
        <p:spPr>
          <a:xfrm>
            <a:off x="4506686" y="1039208"/>
            <a:ext cx="2924228" cy="630625"/>
          </a:xfrm>
          <a:prstGeom prst="rect">
            <a:avLst/>
          </a:prstGeom>
        </p:spPr>
      </p:pic>
    </p:spTree>
    <p:extLst>
      <p:ext uri="{BB962C8B-B14F-4D97-AF65-F5344CB8AC3E}">
        <p14:creationId xmlns:p14="http://schemas.microsoft.com/office/powerpoint/2010/main" val="86677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1448" y="1466336"/>
            <a:ext cx="10515600" cy="320676"/>
          </a:xfrm>
        </p:spPr>
        <p:txBody>
          <a:bodyPr vert="horz" lIns="91440" tIns="45720" rIns="91440" bIns="45720" rtlCol="0" anchor="ctr">
            <a:normAutofit fontScale="90000"/>
          </a:bodyPr>
          <a:lstStyle/>
          <a:p>
            <a:r>
              <a:rPr lang="es-ES" sz="2000" b="1" dirty="0">
                <a:solidFill>
                  <a:schemeClr val="accent1">
                    <a:lumMod val="50000"/>
                  </a:schemeClr>
                </a:solidFill>
                <a:latin typeface="Berlin Sans FB Demi" panose="020E0802020502020306" pitchFamily="34" charset="0"/>
              </a:rPr>
              <a:t>LOS MOTIVOS DEL FRAUDE</a:t>
            </a:r>
          </a:p>
        </p:txBody>
      </p:sp>
      <p:sp>
        <p:nvSpPr>
          <p:cNvPr id="3" name="Marcador de contenido 2"/>
          <p:cNvSpPr>
            <a:spLocks noGrp="1"/>
          </p:cNvSpPr>
          <p:nvPr>
            <p:ph idx="1"/>
          </p:nvPr>
        </p:nvSpPr>
        <p:spPr>
          <a:xfrm>
            <a:off x="773014" y="2068708"/>
            <a:ext cx="10515600" cy="3229226"/>
          </a:xfrm>
        </p:spPr>
        <p:txBody>
          <a:bodyPr/>
          <a:lstStyle/>
          <a:p>
            <a:pPr marL="0" indent="0">
              <a:buNone/>
            </a:pPr>
            <a:r>
              <a:rPr lang="es-ES" dirty="0">
                <a:solidFill>
                  <a:schemeClr val="tx1">
                    <a:lumMod val="75000"/>
                    <a:lumOff val="25000"/>
                  </a:schemeClr>
                </a:solidFill>
              </a:rPr>
              <a:t>El  «triángulo del fraude»</a:t>
            </a:r>
          </a:p>
        </p:txBody>
      </p:sp>
      <p:pic>
        <p:nvPicPr>
          <p:cNvPr id="28" name="Imagen 27">
            <a:extLst>
              <a:ext uri="{FF2B5EF4-FFF2-40B4-BE49-F238E27FC236}">
                <a16:creationId xmlns:a16="http://schemas.microsoft.com/office/drawing/2014/main" id="{A390FA60-95E5-4F55-AA3F-46693ABAE2B9}"/>
              </a:ext>
            </a:extLst>
          </p:cNvPr>
          <p:cNvPicPr>
            <a:picLocks noChangeAspect="1"/>
          </p:cNvPicPr>
          <p:nvPr/>
        </p:nvPicPr>
        <p:blipFill rotWithShape="1">
          <a:blip r:embed="rId2">
            <a:extLst>
              <a:ext uri="{28A0092B-C50C-407E-A947-70E740481C1C}">
                <a14:useLocalDpi xmlns:a14="http://schemas.microsoft.com/office/drawing/2010/main" val="0"/>
              </a:ext>
            </a:extLst>
          </a:blip>
          <a:srcRect t="22391" b="20218"/>
          <a:stretch/>
        </p:blipFill>
        <p:spPr>
          <a:xfrm>
            <a:off x="11014430" y="6295210"/>
            <a:ext cx="1038007" cy="453887"/>
          </a:xfrm>
          <a:prstGeom prst="rect">
            <a:avLst/>
          </a:prstGeom>
        </p:spPr>
      </p:pic>
      <p:pic>
        <p:nvPicPr>
          <p:cNvPr id="25" name="Imagen 24">
            <a:extLst>
              <a:ext uri="{FF2B5EF4-FFF2-40B4-BE49-F238E27FC236}">
                <a16:creationId xmlns:a16="http://schemas.microsoft.com/office/drawing/2014/main" id="{E3ABAB69-8FF1-4A99-A194-B1E7F0B09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7263" y="356791"/>
            <a:ext cx="1183807" cy="1006154"/>
          </a:xfrm>
          <a:prstGeom prst="rect">
            <a:avLst/>
          </a:prstGeom>
        </p:spPr>
      </p:pic>
      <p:sp>
        <p:nvSpPr>
          <p:cNvPr id="5" name="Rectángulo 4">
            <a:extLst>
              <a:ext uri="{FF2B5EF4-FFF2-40B4-BE49-F238E27FC236}">
                <a16:creationId xmlns:a16="http://schemas.microsoft.com/office/drawing/2014/main" id="{B72E2CCA-DC67-47ED-8318-BE97E9A5932C}"/>
              </a:ext>
            </a:extLst>
          </p:cNvPr>
          <p:cNvSpPr/>
          <p:nvPr/>
        </p:nvSpPr>
        <p:spPr>
          <a:xfrm>
            <a:off x="5095662" y="3741149"/>
            <a:ext cx="1591783" cy="830997"/>
          </a:xfrm>
          <a:prstGeom prst="rect">
            <a:avLst/>
          </a:prstGeom>
        </p:spPr>
        <p:txBody>
          <a:bodyPr wrap="square">
            <a:spAutoFit/>
          </a:bodyPr>
          <a:lstStyle/>
          <a:p>
            <a:pPr algn="ctr"/>
            <a:r>
              <a:rPr lang="es-ES" sz="2400" b="1" dirty="0">
                <a:solidFill>
                  <a:schemeClr val="bg1"/>
                </a:solidFill>
              </a:rPr>
              <a:t>RIESGO DE FRAUDE</a:t>
            </a:r>
          </a:p>
        </p:txBody>
      </p:sp>
      <p:sp>
        <p:nvSpPr>
          <p:cNvPr id="12" name="Rectángulo 11">
            <a:extLst>
              <a:ext uri="{FF2B5EF4-FFF2-40B4-BE49-F238E27FC236}">
                <a16:creationId xmlns:a16="http://schemas.microsoft.com/office/drawing/2014/main" id="{19F0EDF4-717D-48A1-B2DB-96C27A8CD8E8}"/>
              </a:ext>
            </a:extLst>
          </p:cNvPr>
          <p:cNvSpPr/>
          <p:nvPr/>
        </p:nvSpPr>
        <p:spPr>
          <a:xfrm>
            <a:off x="467555" y="2813457"/>
            <a:ext cx="10951431" cy="584775"/>
          </a:xfrm>
          <a:prstGeom prst="rect">
            <a:avLst/>
          </a:prstGeom>
        </p:spPr>
        <p:txBody>
          <a:bodyPr wrap="square">
            <a:spAutoFit/>
          </a:bodyPr>
          <a:lstStyle/>
          <a:p>
            <a:r>
              <a:rPr lang="es-ES" sz="1600" dirty="0">
                <a:solidFill>
                  <a:schemeClr val="tx1">
                    <a:lumMod val="75000"/>
                    <a:lumOff val="25000"/>
                  </a:schemeClr>
                </a:solidFill>
              </a:rPr>
              <a:t>El triángulo del fraude es un </a:t>
            </a:r>
            <a:r>
              <a:rPr lang="es-ES" sz="1600" b="1" dirty="0">
                <a:solidFill>
                  <a:schemeClr val="tx1">
                    <a:lumMod val="75000"/>
                    <a:lumOff val="25000"/>
                  </a:schemeClr>
                </a:solidFill>
              </a:rPr>
              <a:t>modelo</a:t>
            </a:r>
            <a:r>
              <a:rPr lang="es-ES" sz="1600" dirty="0">
                <a:solidFill>
                  <a:schemeClr val="tx1">
                    <a:lumMod val="75000"/>
                    <a:lumOff val="25000"/>
                  </a:schemeClr>
                </a:solidFill>
              </a:rPr>
              <a:t> para explicar los factores que hacen que una persona llegue a cometer fraude laboral. Consta de </a:t>
            </a:r>
            <a:r>
              <a:rPr lang="es-ES" sz="1600" b="1" dirty="0">
                <a:solidFill>
                  <a:schemeClr val="tx1">
                    <a:lumMod val="75000"/>
                    <a:lumOff val="25000"/>
                  </a:schemeClr>
                </a:solidFill>
              </a:rPr>
              <a:t>tres componentes </a:t>
            </a:r>
            <a:r>
              <a:rPr lang="es-ES" sz="1600" dirty="0">
                <a:solidFill>
                  <a:schemeClr val="tx1">
                    <a:lumMod val="75000"/>
                    <a:lumOff val="25000"/>
                  </a:schemeClr>
                </a:solidFill>
              </a:rPr>
              <a:t>que, juntos, llevan a un comportamiento fraudulento.</a:t>
            </a:r>
          </a:p>
        </p:txBody>
      </p:sp>
      <p:grpSp>
        <p:nvGrpSpPr>
          <p:cNvPr id="31" name="Grupo 30">
            <a:extLst>
              <a:ext uri="{FF2B5EF4-FFF2-40B4-BE49-F238E27FC236}">
                <a16:creationId xmlns:a16="http://schemas.microsoft.com/office/drawing/2014/main" id="{312B7BA8-A074-4446-8135-02CB13722BA2}"/>
              </a:ext>
            </a:extLst>
          </p:cNvPr>
          <p:cNvGrpSpPr/>
          <p:nvPr/>
        </p:nvGrpSpPr>
        <p:grpSpPr>
          <a:xfrm>
            <a:off x="5985367" y="3583085"/>
            <a:ext cx="3778629" cy="2604069"/>
            <a:chOff x="8011177" y="3113766"/>
            <a:chExt cx="3778629" cy="2604069"/>
          </a:xfrm>
        </p:grpSpPr>
        <p:grpSp>
          <p:nvGrpSpPr>
            <p:cNvPr id="32" name="Grupo 31">
              <a:extLst>
                <a:ext uri="{FF2B5EF4-FFF2-40B4-BE49-F238E27FC236}">
                  <a16:creationId xmlns:a16="http://schemas.microsoft.com/office/drawing/2014/main" id="{9BC94C43-EDD6-4132-9719-8E41DBA8EDE7}"/>
                </a:ext>
              </a:extLst>
            </p:cNvPr>
            <p:cNvGrpSpPr/>
            <p:nvPr/>
          </p:nvGrpSpPr>
          <p:grpSpPr>
            <a:xfrm>
              <a:off x="8011177" y="3113766"/>
              <a:ext cx="3778629" cy="2598414"/>
              <a:chOff x="6418597" y="3261404"/>
              <a:chExt cx="3778629" cy="2598414"/>
            </a:xfrm>
          </p:grpSpPr>
          <p:pic>
            <p:nvPicPr>
              <p:cNvPr id="34" name="Imagen 33">
                <a:extLst>
                  <a:ext uri="{FF2B5EF4-FFF2-40B4-BE49-F238E27FC236}">
                    <a16:creationId xmlns:a16="http://schemas.microsoft.com/office/drawing/2014/main" id="{473E2033-CBCF-465E-BD1D-B34B933A9B75}"/>
                  </a:ext>
                </a:extLst>
              </p:cNvPr>
              <p:cNvPicPr>
                <a:picLocks noChangeAspect="1"/>
              </p:cNvPicPr>
              <p:nvPr/>
            </p:nvPicPr>
            <p:blipFill rotWithShape="1">
              <a:blip r:embed="rId4"/>
              <a:srcRect l="21525" r="20898"/>
              <a:stretch/>
            </p:blipFill>
            <p:spPr>
              <a:xfrm>
                <a:off x="7873636" y="3261404"/>
                <a:ext cx="2323590" cy="2163746"/>
              </a:xfrm>
              <a:prstGeom prst="rect">
                <a:avLst/>
              </a:prstGeom>
            </p:spPr>
          </p:pic>
          <p:cxnSp>
            <p:nvCxnSpPr>
              <p:cNvPr id="35" name="Conector recto 34">
                <a:extLst>
                  <a:ext uri="{FF2B5EF4-FFF2-40B4-BE49-F238E27FC236}">
                    <a16:creationId xmlns:a16="http://schemas.microsoft.com/office/drawing/2014/main" id="{DE3D7F80-4CB4-459D-9D93-3A8A2C239E61}"/>
                  </a:ext>
                </a:extLst>
              </p:cNvPr>
              <p:cNvCxnSpPr>
                <a:cxnSpLocks/>
              </p:cNvCxnSpPr>
              <p:nvPr/>
            </p:nvCxnSpPr>
            <p:spPr>
              <a:xfrm flipH="1">
                <a:off x="6418597" y="3819525"/>
                <a:ext cx="23158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F6EA2B6-50AC-472E-B222-3A321401B734}"/>
                  </a:ext>
                </a:extLst>
              </p:cNvPr>
              <p:cNvCxnSpPr>
                <a:cxnSpLocks/>
              </p:cNvCxnSpPr>
              <p:nvPr/>
            </p:nvCxnSpPr>
            <p:spPr>
              <a:xfrm flipH="1">
                <a:off x="6418597" y="5172075"/>
                <a:ext cx="163280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E5D2D56A-4763-4BBB-B5C4-1B7D92D08FFD}"/>
                  </a:ext>
                </a:extLst>
              </p:cNvPr>
              <p:cNvCxnSpPr>
                <a:cxnSpLocks/>
              </p:cNvCxnSpPr>
              <p:nvPr/>
            </p:nvCxnSpPr>
            <p:spPr>
              <a:xfrm flipH="1">
                <a:off x="6418597" y="5859818"/>
                <a:ext cx="313497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33" name="Conector recto 32">
              <a:extLst>
                <a:ext uri="{FF2B5EF4-FFF2-40B4-BE49-F238E27FC236}">
                  <a16:creationId xmlns:a16="http://schemas.microsoft.com/office/drawing/2014/main" id="{987B5626-1158-4D53-ABF2-1F8CC8CD6FBE}"/>
                </a:ext>
              </a:extLst>
            </p:cNvPr>
            <p:cNvCxnSpPr>
              <a:cxnSpLocks/>
            </p:cNvCxnSpPr>
            <p:nvPr/>
          </p:nvCxnSpPr>
          <p:spPr>
            <a:xfrm>
              <a:off x="11146155" y="5274819"/>
              <a:ext cx="0" cy="4430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8" name="CuadroTexto 37">
            <a:extLst>
              <a:ext uri="{FF2B5EF4-FFF2-40B4-BE49-F238E27FC236}">
                <a16:creationId xmlns:a16="http://schemas.microsoft.com/office/drawing/2014/main" id="{0A225B95-C04E-44D0-82AF-80248DE8CE99}"/>
              </a:ext>
            </a:extLst>
          </p:cNvPr>
          <p:cNvSpPr txBox="1"/>
          <p:nvPr/>
        </p:nvSpPr>
        <p:spPr>
          <a:xfrm>
            <a:off x="5897164" y="3755105"/>
            <a:ext cx="1284840" cy="369332"/>
          </a:xfrm>
          <a:prstGeom prst="rect">
            <a:avLst/>
          </a:prstGeom>
          <a:noFill/>
        </p:spPr>
        <p:txBody>
          <a:bodyPr wrap="square" rtlCol="0">
            <a:spAutoFit/>
          </a:bodyPr>
          <a:lstStyle/>
          <a:p>
            <a:r>
              <a:rPr lang="es-ES" b="1" dirty="0"/>
              <a:t>Presión</a:t>
            </a:r>
          </a:p>
        </p:txBody>
      </p:sp>
      <p:sp>
        <p:nvSpPr>
          <p:cNvPr id="39" name="CuadroTexto 38">
            <a:extLst>
              <a:ext uri="{FF2B5EF4-FFF2-40B4-BE49-F238E27FC236}">
                <a16:creationId xmlns:a16="http://schemas.microsoft.com/office/drawing/2014/main" id="{4376E358-0E71-416B-816B-0171FEA8F252}"/>
              </a:ext>
            </a:extLst>
          </p:cNvPr>
          <p:cNvSpPr txBox="1"/>
          <p:nvPr/>
        </p:nvSpPr>
        <p:spPr>
          <a:xfrm>
            <a:off x="5906610" y="5166754"/>
            <a:ext cx="1674249" cy="369332"/>
          </a:xfrm>
          <a:prstGeom prst="rect">
            <a:avLst/>
          </a:prstGeom>
          <a:noFill/>
        </p:spPr>
        <p:txBody>
          <a:bodyPr wrap="square" rtlCol="0">
            <a:spAutoFit/>
          </a:bodyPr>
          <a:lstStyle/>
          <a:p>
            <a:r>
              <a:rPr lang="es-ES" b="1" dirty="0"/>
              <a:t>Racionalización</a:t>
            </a:r>
          </a:p>
        </p:txBody>
      </p:sp>
      <p:sp>
        <p:nvSpPr>
          <p:cNvPr id="40" name="CuadroTexto 39">
            <a:extLst>
              <a:ext uri="{FF2B5EF4-FFF2-40B4-BE49-F238E27FC236}">
                <a16:creationId xmlns:a16="http://schemas.microsoft.com/office/drawing/2014/main" id="{CBBCFE98-D153-444B-BF78-79A3F7EB1BED}"/>
              </a:ext>
            </a:extLst>
          </p:cNvPr>
          <p:cNvSpPr txBox="1"/>
          <p:nvPr/>
        </p:nvSpPr>
        <p:spPr>
          <a:xfrm>
            <a:off x="5937526" y="5806513"/>
            <a:ext cx="1541905" cy="369332"/>
          </a:xfrm>
          <a:prstGeom prst="rect">
            <a:avLst/>
          </a:prstGeom>
          <a:noFill/>
        </p:spPr>
        <p:txBody>
          <a:bodyPr wrap="square" rtlCol="0">
            <a:spAutoFit/>
          </a:bodyPr>
          <a:lstStyle/>
          <a:p>
            <a:r>
              <a:rPr lang="es-ES" b="1" dirty="0"/>
              <a:t>Oportunidad</a:t>
            </a:r>
          </a:p>
        </p:txBody>
      </p:sp>
      <p:sp>
        <p:nvSpPr>
          <p:cNvPr id="23" name="Rectángulo 22">
            <a:extLst>
              <a:ext uri="{FF2B5EF4-FFF2-40B4-BE49-F238E27FC236}">
                <a16:creationId xmlns:a16="http://schemas.microsoft.com/office/drawing/2014/main" id="{A547A794-0A2F-44D1-84DD-ADFB36133EFD}"/>
              </a:ext>
            </a:extLst>
          </p:cNvPr>
          <p:cNvSpPr/>
          <p:nvPr/>
        </p:nvSpPr>
        <p:spPr>
          <a:xfrm>
            <a:off x="4710817" y="1977408"/>
            <a:ext cx="6096000" cy="523220"/>
          </a:xfrm>
          <a:prstGeom prst="rect">
            <a:avLst/>
          </a:prstGeom>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a:solidFill>
                  <a:srgbClr val="6D7A83"/>
                </a:solidFill>
                <a:latin typeface="Helvetica Neue"/>
              </a:rPr>
              <a:t>Para que un fraude se materialice, según el sociólogo y criminólogo estadounidense Donald </a:t>
            </a:r>
            <a:r>
              <a:rPr lang="es-ES" sz="1400" dirty="0" err="1">
                <a:solidFill>
                  <a:srgbClr val="6D7A83"/>
                </a:solidFill>
                <a:latin typeface="Helvetica Neue"/>
              </a:rPr>
              <a:t>Cressey</a:t>
            </a:r>
            <a:r>
              <a:rPr lang="es-ES" sz="1400" dirty="0">
                <a:solidFill>
                  <a:srgbClr val="6D7A83"/>
                </a:solidFill>
                <a:latin typeface="Helvetica Neue"/>
              </a:rPr>
              <a:t>,  deben existir 3 elementos</a:t>
            </a:r>
            <a:endParaRPr lang="es-ES" sz="1400" dirty="0"/>
          </a:p>
        </p:txBody>
      </p:sp>
      <p:pic>
        <p:nvPicPr>
          <p:cNvPr id="24" name="Imagen 23">
            <a:extLst>
              <a:ext uri="{FF2B5EF4-FFF2-40B4-BE49-F238E27FC236}">
                <a16:creationId xmlns:a16="http://schemas.microsoft.com/office/drawing/2014/main" id="{35263663-EC34-49B5-8AD6-790B6C738B30}"/>
              </a:ext>
            </a:extLst>
          </p:cNvPr>
          <p:cNvPicPr/>
          <p:nvPr/>
        </p:nvPicPr>
        <p:blipFill>
          <a:blip r:embed="rId5">
            <a:extLst>
              <a:ext uri="{28A0092B-C50C-407E-A947-70E740481C1C}">
                <a14:useLocalDpi xmlns:a14="http://schemas.microsoft.com/office/drawing/2010/main" val="0"/>
              </a:ext>
            </a:extLst>
          </a:blip>
          <a:stretch>
            <a:fillRect/>
          </a:stretch>
        </p:blipFill>
        <p:spPr>
          <a:xfrm>
            <a:off x="1347999" y="223242"/>
            <a:ext cx="1514471" cy="1086679"/>
          </a:xfrm>
          <a:prstGeom prst="rect">
            <a:avLst/>
          </a:prstGeom>
        </p:spPr>
      </p:pic>
      <p:pic>
        <p:nvPicPr>
          <p:cNvPr id="26" name="Imagen 25">
            <a:extLst>
              <a:ext uri="{FF2B5EF4-FFF2-40B4-BE49-F238E27FC236}">
                <a16:creationId xmlns:a16="http://schemas.microsoft.com/office/drawing/2014/main" id="{04B4D4EE-BC60-43F7-82E8-559AF72C635F}"/>
              </a:ext>
            </a:extLst>
          </p:cNvPr>
          <p:cNvPicPr/>
          <p:nvPr/>
        </p:nvPicPr>
        <p:blipFill>
          <a:blip r:embed="rId6">
            <a:extLst>
              <a:ext uri="{28A0092B-C50C-407E-A947-70E740481C1C}">
                <a14:useLocalDpi xmlns:a14="http://schemas.microsoft.com/office/drawing/2010/main" val="0"/>
              </a:ext>
            </a:extLst>
          </a:blip>
          <a:stretch>
            <a:fillRect/>
          </a:stretch>
        </p:blipFill>
        <p:spPr>
          <a:xfrm>
            <a:off x="4512318" y="946239"/>
            <a:ext cx="2924228" cy="630625"/>
          </a:xfrm>
          <a:prstGeom prst="rect">
            <a:avLst/>
          </a:prstGeom>
        </p:spPr>
      </p:pic>
    </p:spTree>
    <p:extLst>
      <p:ext uri="{BB962C8B-B14F-4D97-AF65-F5344CB8AC3E}">
        <p14:creationId xmlns:p14="http://schemas.microsoft.com/office/powerpoint/2010/main" val="17992303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2545</TotalTime>
  <Words>5381</Words>
  <Application>Microsoft Office PowerPoint</Application>
  <PresentationFormat>Panorámica</PresentationFormat>
  <Paragraphs>369</Paragraphs>
  <Slides>63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63</vt:i4>
      </vt:variant>
    </vt:vector>
  </HeadingPairs>
  <TitlesOfParts>
    <vt:vector size="74" baseType="lpstr">
      <vt:lpstr>Arial</vt:lpstr>
      <vt:lpstr>AvantGarde Bk BT</vt:lpstr>
      <vt:lpstr>Berlin Sans FB</vt:lpstr>
      <vt:lpstr>Berlin Sans FB Demi</vt:lpstr>
      <vt:lpstr>Calibri</vt:lpstr>
      <vt:lpstr>Calibri Light</vt:lpstr>
      <vt:lpstr>Courier New</vt:lpstr>
      <vt:lpstr>Helvetica Neue</vt:lpstr>
      <vt:lpstr>Verdana</vt:lpstr>
      <vt:lpstr>Wingdings</vt:lpstr>
      <vt:lpstr>Tema de Office</vt:lpstr>
      <vt:lpstr>Presentación de PowerPoint</vt:lpstr>
      <vt:lpstr>Presentación de PowerPoint</vt:lpstr>
      <vt:lpstr>Presentación de PowerPoint</vt:lpstr>
      <vt:lpstr>QUÉ ES EL FRAUDE</vt:lpstr>
      <vt:lpstr> Tipos de irregularidad</vt:lpstr>
      <vt:lpstr>QUÉ ES EL FRAUDE</vt:lpstr>
      <vt:lpstr>TIPOS DE FRAUDE</vt:lpstr>
      <vt:lpstr>IMPORTANCIA DE PREVENIR EL FRAUDE</vt:lpstr>
      <vt:lpstr>LOS MOTIVOS DEL FRAUDE</vt:lpstr>
      <vt:lpstr>LOS MOTIVOS DEL FRAUDE</vt:lpstr>
      <vt:lpstr>Presentación de PowerPoint</vt:lpstr>
      <vt:lpstr>LA UNIDAD ANTIFRAUDE</vt:lpstr>
      <vt:lpstr>POR QUÉ DE LA AUTOEVALUACIÓN DEL FRAUDE</vt:lpstr>
      <vt:lpstr>AUTOEVALUACIÓN DEL FRAUDE</vt:lpstr>
      <vt:lpstr>AUTOEVALUACIÓN DEL FRAUDE. Riesgos específicos</vt:lpstr>
      <vt:lpstr>CONFLICTOS DE INTERÉS </vt:lpstr>
      <vt:lpstr>Presentación de PowerPoint</vt:lpstr>
      <vt:lpstr>Presentación de PowerPoint</vt:lpstr>
      <vt:lpstr>DECLARACIONES FALSAS DE LOS SOLICITANTES</vt:lpstr>
      <vt:lpstr>DOBLE FINANCIACIÓN </vt:lpstr>
      <vt:lpstr>Presentación de PowerPoint</vt:lpstr>
      <vt:lpstr>MANIPULACIÓN DEL PROCEDIMIENTO DE CONCURSO COMPETITIVO </vt:lpstr>
      <vt:lpstr>PRÁCTICAS COLUSORIAS </vt:lpstr>
      <vt:lpstr>PRÁCTICAS COLUSORIAS </vt:lpstr>
      <vt:lpstr>PRÁCTICAS COLUSORIAS </vt:lpstr>
      <vt:lpstr>PRÁCTICAS COLUSORIAS </vt:lpstr>
      <vt:lpstr>MANIPULACIÓN DE LAS RECLAMACIONES DE COSTES</vt:lpstr>
      <vt:lpstr>MANIPULACIÓN DE LAS RECLAMACIONES DE COSTES</vt:lpstr>
      <vt:lpstr>FALTA DE ENTREGA O SUSTITUCIÓN DE PRODUCTOS</vt:lpstr>
      <vt:lpstr>FALTA DE ENTREGA O SUSTITUCIÓN DE PRODUCTOS</vt:lpstr>
      <vt:lpstr>Presentación de PowerPoint</vt:lpstr>
      <vt:lpstr>CONSECUENCIAS DEL FRAUDE. Sanción del fraude</vt:lpstr>
      <vt:lpstr>CONSECUENCIAS DEL FRAUDE. Sanción del fraude</vt:lpstr>
      <vt:lpstr>CONSECUENCIAS DEL FRAUDE. Sanción del fraude</vt:lpstr>
      <vt:lpstr>CONSECUENCIAS DEL FRAUDE. Sanción del fraude</vt:lpstr>
      <vt:lpstr>CONSECUENCIAS DEL FRAUDE. Sanción del fraude</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CONSECUENCIAS DEL FRAUDE. Correcciones financieras</vt:lpstr>
      <vt:lpstr>Presentación de PowerPoint</vt:lpstr>
      <vt:lpstr>QUÉ SON LOS INDICADORES Y LAS BANDERAS ROJAS</vt:lpstr>
      <vt:lpstr>CONFLICTOS DE INTERÉS</vt:lpstr>
      <vt:lpstr>CONFLICTOS DE INTERÉS</vt:lpstr>
      <vt:lpstr>DOBLE FINANCIACIÓN </vt:lpstr>
      <vt:lpstr>MANIPULACIÓN DEL PROCEDIMIENTO DE CONCURSO COMPETITIVO </vt:lpstr>
      <vt:lpstr>MANIPULACIÓN DEL PROCEDIMIENTO DE CONCURSO COMPETITIVO </vt:lpstr>
      <vt:lpstr>MANIPULACIÓN DE LAS OFERTAS </vt:lpstr>
      <vt:lpstr>PRÁCTICAS COLUSORIAS </vt:lpstr>
      <vt:lpstr>PRÁCTICAS COLUSORIAS </vt:lpstr>
      <vt:lpstr>PRÁCTICAS COLUSORIAS </vt:lpstr>
      <vt:lpstr>MANIPULACIÓN DE LAS RECLAMACIONES DE COSTES</vt:lpstr>
      <vt:lpstr>FALTA DE ENTREGA O SUSTITUCIÓN DE PRODUCTOS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EDUSI DE ARANJUEZ  Procesos Desarrollados en el Marco de la EDUSI  FORMACIÓN PARA LA PREVENCIÓN DEL FRAUDE</dc:title>
  <dc:creator>Luz De Castro Sánchez</dc:creator>
  <cp:lastModifiedBy>Borja Ureña Gómez</cp:lastModifiedBy>
  <cp:revision>336</cp:revision>
  <dcterms:created xsi:type="dcterms:W3CDTF">2017-03-07T12:52:49Z</dcterms:created>
  <dcterms:modified xsi:type="dcterms:W3CDTF">2020-12-15T08:17:53Z</dcterms:modified>
</cp:coreProperties>
</file>